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2" r:id="rId3"/>
  </p:sldMasterIdLst>
  <p:notesMasterIdLst>
    <p:notesMasterId r:id="rId29"/>
  </p:notesMasterIdLst>
  <p:handoutMasterIdLst>
    <p:handoutMasterId r:id="rId30"/>
  </p:handoutMasterIdLst>
  <p:sldIdLst>
    <p:sldId id="296" r:id="rId4"/>
    <p:sldId id="297" r:id="rId5"/>
    <p:sldId id="298" r:id="rId6"/>
    <p:sldId id="299" r:id="rId7"/>
    <p:sldId id="265" r:id="rId8"/>
    <p:sldId id="304" r:id="rId9"/>
    <p:sldId id="282" r:id="rId10"/>
    <p:sldId id="288" r:id="rId11"/>
    <p:sldId id="287" r:id="rId12"/>
    <p:sldId id="291" r:id="rId13"/>
    <p:sldId id="289" r:id="rId14"/>
    <p:sldId id="290" r:id="rId15"/>
    <p:sldId id="283" r:id="rId16"/>
    <p:sldId id="285" r:id="rId17"/>
    <p:sldId id="292" r:id="rId18"/>
    <p:sldId id="293" r:id="rId19"/>
    <p:sldId id="294" r:id="rId20"/>
    <p:sldId id="295" r:id="rId21"/>
    <p:sldId id="302" r:id="rId22"/>
    <p:sldId id="284" r:id="rId23"/>
    <p:sldId id="303" r:id="rId24"/>
    <p:sldId id="305" r:id="rId25"/>
    <p:sldId id="274" r:id="rId26"/>
    <p:sldId id="300" r:id="rId27"/>
    <p:sldId id="301" r:id="rId28"/>
  </p:sldIdLst>
  <p:sldSz cx="9144000" cy="6858000" type="screen4x3"/>
  <p:notesSz cx="6819900" cy="99187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63D8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463" autoAdjust="0"/>
    <p:restoredTop sz="94628" autoAdjust="0"/>
  </p:normalViewPr>
  <p:slideViewPr>
    <p:cSldViewPr>
      <p:cViewPr varScale="1">
        <p:scale>
          <a:sx n="103" d="100"/>
          <a:sy n="103" d="100"/>
        </p:scale>
        <p:origin x="-210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83" d="100"/>
          <a:sy n="83" d="100"/>
        </p:scale>
        <p:origin x="1886" y="77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34" Type="http://schemas.openxmlformats.org/officeDocument/2006/relationships/tableStyles" Target="tableStyle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viewProps" Target="viewProp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presProps" Target="presProp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handoutMaster" Target="handoutMasters/handoutMaster1.xml"/><Relationship Id="rId35" Type="http://schemas.microsoft.com/office/2015/10/relationships/revisionInfo" Target="revisionInfo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xmlns="" id="{7795D51D-E64C-48B8-9991-88ACF0B0FAD0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2"/>
            <a:ext cx="2955290" cy="497657"/>
          </a:xfrm>
          <a:prstGeom prst="rect">
            <a:avLst/>
          </a:prstGeom>
        </p:spPr>
        <p:txBody>
          <a:bodyPr vert="horz" lIns="95641" tIns="47820" rIns="95641" bIns="47820" rtlCol="0"/>
          <a:lstStyle>
            <a:lvl1pPr algn="l">
              <a:defRPr sz="1300"/>
            </a:lvl1pPr>
          </a:lstStyle>
          <a:p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99C4007D-4FE0-444D-B28E-6F5AF134B4BE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63033" y="2"/>
            <a:ext cx="2955290" cy="497657"/>
          </a:xfrm>
          <a:prstGeom prst="rect">
            <a:avLst/>
          </a:prstGeom>
        </p:spPr>
        <p:txBody>
          <a:bodyPr vert="horz" lIns="95641" tIns="47820" rIns="95641" bIns="47820" rtlCol="0"/>
          <a:lstStyle>
            <a:lvl1pPr algn="r">
              <a:defRPr sz="1300"/>
            </a:lvl1pPr>
          </a:lstStyle>
          <a:p>
            <a:fld id="{6D43934A-C820-4B5A-8B75-C76C5554D471}" type="datetimeFigureOut">
              <a:rPr lang="en-GB" smtClean="0"/>
              <a:t>27/10/2017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90BC9DB3-A228-4EB7-9478-2D82C6440681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9421044"/>
            <a:ext cx="2955290" cy="497656"/>
          </a:xfrm>
          <a:prstGeom prst="rect">
            <a:avLst/>
          </a:prstGeom>
        </p:spPr>
        <p:txBody>
          <a:bodyPr vert="horz" lIns="95641" tIns="47820" rIns="95641" bIns="47820" rtlCol="0" anchor="b"/>
          <a:lstStyle>
            <a:lvl1pPr algn="l">
              <a:defRPr sz="1300"/>
            </a:lvl1pPr>
          </a:lstStyle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D0D0398A-891F-4B56-9D8D-6B958B48F63B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63033" y="9421044"/>
            <a:ext cx="2955290" cy="497656"/>
          </a:xfrm>
          <a:prstGeom prst="rect">
            <a:avLst/>
          </a:prstGeom>
        </p:spPr>
        <p:txBody>
          <a:bodyPr vert="horz" lIns="95641" tIns="47820" rIns="95641" bIns="47820" rtlCol="0" anchor="b"/>
          <a:lstStyle>
            <a:lvl1pPr algn="r">
              <a:defRPr sz="1300"/>
            </a:lvl1pPr>
          </a:lstStyle>
          <a:p>
            <a:fld id="{EBB675D5-8095-437F-850A-074C2CE6568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5412292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2"/>
            <a:ext cx="2955290" cy="495936"/>
          </a:xfrm>
          <a:prstGeom prst="rect">
            <a:avLst/>
          </a:prstGeom>
        </p:spPr>
        <p:txBody>
          <a:bodyPr vert="horz" lIns="95641" tIns="47820" rIns="95641" bIns="47820" rtlCol="0"/>
          <a:lstStyle>
            <a:lvl1pPr algn="l">
              <a:defRPr sz="13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63033" y="2"/>
            <a:ext cx="2955290" cy="495936"/>
          </a:xfrm>
          <a:prstGeom prst="rect">
            <a:avLst/>
          </a:prstGeom>
        </p:spPr>
        <p:txBody>
          <a:bodyPr vert="horz" lIns="95641" tIns="47820" rIns="95641" bIns="47820" rtlCol="0"/>
          <a:lstStyle>
            <a:lvl1pPr algn="r">
              <a:defRPr sz="1300"/>
            </a:lvl1pPr>
          </a:lstStyle>
          <a:p>
            <a:fld id="{557D70A0-6BB5-462B-9C65-36D62C758562}" type="datetimeFigureOut">
              <a:rPr lang="en-GB" smtClean="0"/>
              <a:t>27/10/2017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31863" y="744538"/>
            <a:ext cx="4956175" cy="37179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5641" tIns="47820" rIns="95641" bIns="478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1990" y="4711383"/>
            <a:ext cx="5455920" cy="4463416"/>
          </a:xfrm>
          <a:prstGeom prst="rect">
            <a:avLst/>
          </a:prstGeom>
        </p:spPr>
        <p:txBody>
          <a:bodyPr vert="horz" lIns="95641" tIns="47820" rIns="95641" bIns="478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1045"/>
            <a:ext cx="2955290" cy="495936"/>
          </a:xfrm>
          <a:prstGeom prst="rect">
            <a:avLst/>
          </a:prstGeom>
        </p:spPr>
        <p:txBody>
          <a:bodyPr vert="horz" lIns="95641" tIns="47820" rIns="95641" bIns="47820" rtlCol="0" anchor="b"/>
          <a:lstStyle>
            <a:lvl1pPr algn="l">
              <a:defRPr sz="13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63033" y="9421045"/>
            <a:ext cx="2955290" cy="495936"/>
          </a:xfrm>
          <a:prstGeom prst="rect">
            <a:avLst/>
          </a:prstGeom>
        </p:spPr>
        <p:txBody>
          <a:bodyPr vert="horz" lIns="95641" tIns="47820" rIns="95641" bIns="47820" rtlCol="0" anchor="b"/>
          <a:lstStyle>
            <a:lvl1pPr algn="r">
              <a:defRPr sz="1300"/>
            </a:lvl1pPr>
          </a:lstStyle>
          <a:p>
            <a:fld id="{0E53C425-4D62-483E-BF82-C594603EF0E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1786876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53C425-4D62-483E-BF82-C594603EF0E4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6749716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31863" y="744538"/>
            <a:ext cx="4956175" cy="37179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53C425-4D62-483E-BF82-C594603EF0E4}" type="slidenum">
              <a:rPr lang="en-GB" smtClean="0"/>
              <a:t>15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4835923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31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C616F2-53F6-4C57-8DA3-7CAF96FFEE11}" type="datetimeFigureOut">
              <a:rPr lang="en-GB" smtClean="0"/>
              <a:t>27/10/2017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0B5C90-C1E8-4DC4-AC0F-4397AF17BC6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658197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C616F2-53F6-4C57-8DA3-7CAF96FFEE11}" type="datetimeFigureOut">
              <a:rPr lang="en-GB" smtClean="0"/>
              <a:t>27/10/2017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0B5C90-C1E8-4DC4-AC0F-4397AF17BC6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628338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4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4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C616F2-53F6-4C57-8DA3-7CAF96FFEE11}" type="datetimeFigureOut">
              <a:rPr lang="en-GB" smtClean="0"/>
              <a:t>27/10/2017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0B5C90-C1E8-4DC4-AC0F-4397AF17BC6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3417379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9161378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86051" y="2355741"/>
            <a:ext cx="6240974" cy="1831760"/>
          </a:xfrm>
        </p:spPr>
        <p:txBody>
          <a:bodyPr anchor="b">
            <a:normAutofit/>
          </a:bodyPr>
          <a:lstStyle>
            <a:lvl1pPr algn="ctr">
              <a:defRPr sz="5400">
                <a:latin typeface="+mn-lt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86051" y="4324031"/>
            <a:ext cx="6240974" cy="933773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0FFC34-8D58-C54C-9664-557C437FDC3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10/27/2017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C6ACB1-8B73-6747-AA5F-452DF18545C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003734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3075"/>
            <a:ext cx="9161378" cy="68453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68844" y="1301858"/>
            <a:ext cx="6427922" cy="991890"/>
          </a:xfrm>
        </p:spPr>
        <p:txBody>
          <a:bodyPr>
            <a:normAutofit/>
          </a:bodyPr>
          <a:lstStyle>
            <a:lvl1pPr algn="l">
              <a:defRPr sz="4000">
                <a:latin typeface="+mn-lt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68844" y="2495228"/>
            <a:ext cx="6427922" cy="337863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0FFC34-8D58-C54C-9664-557C437FDC3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10/27/2017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C6ACB1-8B73-6747-AA5F-452DF18545C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18647" y="239344"/>
            <a:ext cx="778120" cy="11044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315537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86050" y="2293750"/>
            <a:ext cx="6310716" cy="1999282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686050" y="4448015"/>
            <a:ext cx="6310716" cy="1255362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0FFC34-8D58-C54C-9664-557C437FDC3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10/27/2017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C6ACB1-8B73-6747-AA5F-452DF18545C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2700"/>
            <a:ext cx="9161378" cy="6845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510073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3059" y="1301861"/>
            <a:ext cx="6345588" cy="1016619"/>
          </a:xfrm>
        </p:spPr>
        <p:txBody>
          <a:bodyPr>
            <a:normAutofit/>
          </a:bodyPr>
          <a:lstStyle>
            <a:lvl1pPr>
              <a:defRPr sz="40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0853" y="2495227"/>
            <a:ext cx="4293999" cy="3363132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2495227"/>
            <a:ext cx="4309498" cy="3363132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0FFC34-8D58-C54C-9664-557C437FDC3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10/27/2017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C6ACB1-8B73-6747-AA5F-452DF18545C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2700"/>
            <a:ext cx="9161378" cy="6845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695692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9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2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2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0FFC34-8D58-C54C-9664-557C437FDC3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10/27/2017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C6ACB1-8B73-6747-AA5F-452DF18545C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2700"/>
            <a:ext cx="9161378" cy="6845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259995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01321" y="2310275"/>
            <a:ext cx="6148953" cy="1735811"/>
          </a:xfrm>
        </p:spPr>
        <p:txBody>
          <a:bodyPr>
            <a:normAutofit/>
          </a:bodyPr>
          <a:lstStyle>
            <a:lvl1pPr>
              <a:defRPr sz="4000">
                <a:latin typeface="+mn-lt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0FFC34-8D58-C54C-9664-557C437FDC3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10/27/2017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C6ACB1-8B73-6747-AA5F-452DF18545C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2700"/>
            <a:ext cx="9161378" cy="6845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990292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0FFC34-8D58-C54C-9664-557C437FDC3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10/27/2017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C6ACB1-8B73-6747-AA5F-452DF18545C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2700"/>
            <a:ext cx="9161378" cy="6845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492542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1469" y="2413860"/>
            <a:ext cx="3251516" cy="1600200"/>
          </a:xfrm>
        </p:spPr>
        <p:txBody>
          <a:bodyPr anchor="b">
            <a:normAutofit/>
          </a:bodyPr>
          <a:lstStyle>
            <a:lvl1pPr>
              <a:defRPr sz="28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73100" y="2413860"/>
            <a:ext cx="5312045" cy="3447190"/>
          </a:xfrm>
        </p:spPr>
        <p:txBody>
          <a:bodyPr>
            <a:normAutofit/>
          </a:bodyPr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21472" y="4138047"/>
            <a:ext cx="3257549" cy="173094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0FFC34-8D58-C54C-9664-557C437FDC3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10/27/2017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C6ACB1-8B73-6747-AA5F-452DF18545C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2700"/>
            <a:ext cx="9161378" cy="6845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98996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C616F2-53F6-4C57-8DA3-7CAF96FFEE11}" type="datetimeFigureOut">
              <a:rPr lang="en-GB" smtClean="0"/>
              <a:t>27/10/2017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0B5C90-C1E8-4DC4-AC0F-4397AF17BC6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046502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430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0FFC34-8D58-C54C-9664-557C437FDC3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10/27/2017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C6ACB1-8B73-6747-AA5F-452DF18545C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274615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0FFC34-8D58-C54C-9664-557C437FDC3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10/27/2017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C6ACB1-8B73-6747-AA5F-452DF18545C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781250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2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0FFC34-8D58-C54C-9664-557C437FDC3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10/27/2017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C6ACB1-8B73-6747-AA5F-452DF18545C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143802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9161378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86050" y="2355741"/>
            <a:ext cx="6240974" cy="1831760"/>
          </a:xfrm>
        </p:spPr>
        <p:txBody>
          <a:bodyPr anchor="b">
            <a:normAutofit/>
          </a:bodyPr>
          <a:lstStyle>
            <a:lvl1pPr algn="ctr">
              <a:defRPr sz="5400">
                <a:latin typeface="+mn-lt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86050" y="4324027"/>
            <a:ext cx="6240974" cy="933773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0FFC34-8D58-C54C-9664-557C437FDC3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10/27/2017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C6ACB1-8B73-6747-AA5F-452DF18545C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976081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075"/>
            <a:ext cx="9161378" cy="68453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68844" y="1301858"/>
            <a:ext cx="6427922" cy="991890"/>
          </a:xfrm>
        </p:spPr>
        <p:txBody>
          <a:bodyPr>
            <a:normAutofit/>
          </a:bodyPr>
          <a:lstStyle>
            <a:lvl1pPr algn="l">
              <a:defRPr sz="4000">
                <a:latin typeface="+mn-lt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68843" y="2495228"/>
            <a:ext cx="6427922" cy="337863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0FFC34-8D58-C54C-9664-557C437FDC3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10/27/2017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C6ACB1-8B73-6747-AA5F-452DF18545C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18645" y="239344"/>
            <a:ext cx="778120" cy="11044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900435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86050" y="2293750"/>
            <a:ext cx="6310716" cy="1999282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686050" y="4448015"/>
            <a:ext cx="6310716" cy="1255362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0FFC34-8D58-C54C-9664-557C437FDC3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10/27/2017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C6ACB1-8B73-6747-AA5F-452DF18545C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700"/>
            <a:ext cx="9161378" cy="6845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876079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3059" y="1301859"/>
            <a:ext cx="6345588" cy="1016619"/>
          </a:xfrm>
        </p:spPr>
        <p:txBody>
          <a:bodyPr>
            <a:normAutofit/>
          </a:bodyPr>
          <a:lstStyle>
            <a:lvl1pPr>
              <a:defRPr sz="40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0851" y="2495227"/>
            <a:ext cx="4293999" cy="3363132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2495227"/>
            <a:ext cx="4309498" cy="3363132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0FFC34-8D58-C54C-9664-557C437FDC3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10/27/2017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C6ACB1-8B73-6747-AA5F-452DF18545C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700"/>
            <a:ext cx="9161378" cy="6845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581356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0FFC34-8D58-C54C-9664-557C437FDC3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10/27/2017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C6ACB1-8B73-6747-AA5F-452DF18545C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700"/>
            <a:ext cx="9161378" cy="6845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227636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01319" y="2310271"/>
            <a:ext cx="6148953" cy="1735811"/>
          </a:xfrm>
        </p:spPr>
        <p:txBody>
          <a:bodyPr>
            <a:normAutofit/>
          </a:bodyPr>
          <a:lstStyle>
            <a:lvl1pPr>
              <a:defRPr sz="4000">
                <a:latin typeface="+mn-lt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0FFC34-8D58-C54C-9664-557C437FDC3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10/27/2017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C6ACB1-8B73-6747-AA5F-452DF18545C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700"/>
            <a:ext cx="9161378" cy="6845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1438614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0FFC34-8D58-C54C-9664-557C437FDC3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10/27/2017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C6ACB1-8B73-6747-AA5F-452DF18545C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700"/>
            <a:ext cx="9161378" cy="6845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62876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6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C616F2-53F6-4C57-8DA3-7CAF96FFEE11}" type="datetimeFigureOut">
              <a:rPr lang="en-GB" smtClean="0"/>
              <a:t>27/10/2017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0B5C90-C1E8-4DC4-AC0F-4397AF17BC6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75524234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1469" y="2413860"/>
            <a:ext cx="3251516" cy="1600200"/>
          </a:xfrm>
        </p:spPr>
        <p:txBody>
          <a:bodyPr anchor="b">
            <a:normAutofit/>
          </a:bodyPr>
          <a:lstStyle>
            <a:lvl1pPr>
              <a:defRPr sz="28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73098" y="2413860"/>
            <a:ext cx="5312045" cy="3447190"/>
          </a:xfrm>
        </p:spPr>
        <p:txBody>
          <a:bodyPr>
            <a:normAutofit/>
          </a:bodyPr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21470" y="4138047"/>
            <a:ext cx="3257549" cy="173094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0FFC34-8D58-C54C-9664-557C437FDC3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10/27/2017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C6ACB1-8B73-6747-AA5F-452DF18545C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700"/>
            <a:ext cx="9161378" cy="6845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4453987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0FFC34-8D58-C54C-9664-557C437FDC3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10/27/2017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C6ACB1-8B73-6747-AA5F-452DF18545C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7084855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0FFC34-8D58-C54C-9664-557C437FDC3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10/27/2017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C6ACB1-8B73-6747-AA5F-452DF18545C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9439006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0FFC34-8D58-C54C-9664-557C437FDC3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10/27/2017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C6ACB1-8B73-6747-AA5F-452DF18545C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57404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6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6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C616F2-53F6-4C57-8DA3-7CAF96FFEE11}" type="datetimeFigureOut">
              <a:rPr lang="en-GB" smtClean="0"/>
              <a:t>27/10/2017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0B5C90-C1E8-4DC4-AC0F-4397AF17BC6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115648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8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8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C616F2-53F6-4C57-8DA3-7CAF96FFEE11}" type="datetimeFigureOut">
              <a:rPr lang="en-GB" smtClean="0"/>
              <a:t>27/10/2017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0B5C90-C1E8-4DC4-AC0F-4397AF17BC6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819484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C616F2-53F6-4C57-8DA3-7CAF96FFEE11}" type="datetimeFigureOut">
              <a:rPr lang="en-GB" smtClean="0"/>
              <a:t>27/10/2017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0B5C90-C1E8-4DC4-AC0F-4397AF17BC6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595867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C616F2-53F6-4C57-8DA3-7CAF96FFEE11}" type="datetimeFigureOut">
              <a:rPr lang="en-GB" smtClean="0"/>
              <a:t>27/10/2017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0B5C90-C1E8-4DC4-AC0F-4397AF17BC6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097406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6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435103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C616F2-53F6-4C57-8DA3-7CAF96FFEE11}" type="datetimeFigureOut">
              <a:rPr lang="en-GB" smtClean="0"/>
              <a:t>27/10/2017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0B5C90-C1E8-4DC4-AC0F-4397AF17BC6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144653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C616F2-53F6-4C57-8DA3-7CAF96FFEE11}" type="datetimeFigureOut">
              <a:rPr lang="en-GB" smtClean="0"/>
              <a:t>27/10/2017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0B5C90-C1E8-4DC4-AC0F-4397AF17BC6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209596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6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6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C616F2-53F6-4C57-8DA3-7CAF96FFEE11}" type="datetimeFigureOut">
              <a:rPr lang="en-GB" smtClean="0"/>
              <a:t>27/10/2017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6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6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B0B5C90-C1E8-4DC4-AC0F-4397AF17BC6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028241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9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5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90FFC34-8D58-C54C-9664-557C437FDC3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10/27/2017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5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5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FC6ACB1-8B73-6747-AA5F-452DF18545C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01469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90FFC34-8D58-C54C-9664-557C437FDC3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10/27/2017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FC6ACB1-8B73-6747-AA5F-452DF18545C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36487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5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png"/><Relationship Id="rId4" Type="http://schemas.openxmlformats.org/officeDocument/2006/relationships/image" Target="../media/image11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joinedupwork.co.uk/" TargetMode="External"/><Relationship Id="rId7" Type="http://schemas.openxmlformats.org/officeDocument/2006/relationships/image" Target="../media/image10.png"/><Relationship Id="rId2" Type="http://schemas.openxmlformats.org/officeDocument/2006/relationships/hyperlink" Target="mailto:sue@joinedupwork.co.uk" TargetMode="Externa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5" Type="http://schemas.openxmlformats.org/officeDocument/2006/relationships/image" Target="../media/image11.jpeg"/><Relationship Id="rId4" Type="http://schemas.openxmlformats.org/officeDocument/2006/relationships/image" Target="../media/image4.jp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4.jp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hyperlink" Target="mailto:hello@associate-events.com" TargetMode="External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4.jp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 txBox="1">
            <a:spLocks/>
          </p:cNvSpPr>
          <p:nvPr/>
        </p:nvSpPr>
        <p:spPr>
          <a:xfrm>
            <a:off x="4716016" y="1196752"/>
            <a:ext cx="4320480" cy="104653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kern="1200">
                <a:solidFill>
                  <a:schemeClr val="tx1"/>
                </a:solidFill>
                <a:latin typeface="+mn-lt"/>
                <a:ea typeface="+mj-ea"/>
                <a:cs typeface="+mj-cs"/>
              </a:defRPr>
            </a:lvl1pPr>
          </a:lstStyle>
          <a:p>
            <a:pPr algn="ctr"/>
            <a:r>
              <a:rPr lang="en-US" sz="2400" dirty="0" smtClean="0">
                <a:solidFill>
                  <a:prstClr val="black"/>
                </a:solidFill>
                <a:latin typeface="Avenir Book" charset="0"/>
                <a:ea typeface="Avenir Book" charset="0"/>
                <a:cs typeface="Avenir Book" charset="0"/>
              </a:rPr>
              <a:t>Save Your Business Money by </a:t>
            </a:r>
          </a:p>
          <a:p>
            <a:pPr algn="ctr"/>
            <a:r>
              <a:rPr lang="en-US" sz="2400" dirty="0" smtClean="0">
                <a:solidFill>
                  <a:prstClr val="black"/>
                </a:solidFill>
                <a:latin typeface="Avenir Book" charset="0"/>
                <a:ea typeface="Avenir Book" charset="0"/>
                <a:cs typeface="Avenir Book" charset="0"/>
              </a:rPr>
              <a:t>Retaining Experienced Staff</a:t>
            </a:r>
            <a:endParaRPr lang="en-US" sz="2400" dirty="0">
              <a:solidFill>
                <a:prstClr val="black"/>
              </a:solidFill>
              <a:latin typeface="Avenir Book" charset="0"/>
              <a:ea typeface="Avenir Book" charset="0"/>
              <a:cs typeface="Avenir Book" charset="0"/>
            </a:endParaRPr>
          </a:p>
        </p:txBody>
      </p:sp>
      <p:sp>
        <p:nvSpPr>
          <p:cNvPr id="7" name="Subtitle 2"/>
          <p:cNvSpPr txBox="1">
            <a:spLocks/>
          </p:cNvSpPr>
          <p:nvPr/>
        </p:nvSpPr>
        <p:spPr>
          <a:xfrm>
            <a:off x="4987636" y="2761241"/>
            <a:ext cx="3616812" cy="933773"/>
          </a:xfrm>
          <a:prstGeom prst="rect">
            <a:avLst/>
          </a:prstGeom>
        </p:spPr>
        <p:txBody>
          <a:bodyPr vert="horz" lIns="91440" tIns="45720" rIns="91440" bIns="45720" rtlCol="0">
            <a:normAutofit fontScale="775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>
                <a:solidFill>
                  <a:prstClr val="black"/>
                </a:solidFill>
                <a:latin typeface="Avenir Book" charset="0"/>
                <a:ea typeface="Avenir Book" charset="0"/>
                <a:cs typeface="Avenir Book" charset="0"/>
              </a:rPr>
              <a:t>October 24</a:t>
            </a:r>
            <a:r>
              <a:rPr lang="en-US" baseline="30000" dirty="0" smtClean="0">
                <a:solidFill>
                  <a:prstClr val="black"/>
                </a:solidFill>
                <a:latin typeface="Avenir Book" charset="0"/>
                <a:ea typeface="Avenir Book" charset="0"/>
                <a:cs typeface="Avenir Book" charset="0"/>
              </a:rPr>
              <a:t>th</a:t>
            </a:r>
            <a:r>
              <a:rPr lang="en-US" dirty="0" smtClean="0">
                <a:solidFill>
                  <a:prstClr val="black"/>
                </a:solidFill>
                <a:latin typeface="Avenir Book" charset="0"/>
                <a:ea typeface="Avenir Book" charset="0"/>
                <a:cs typeface="Avenir Book" charset="0"/>
              </a:rPr>
              <a:t> 2017</a:t>
            </a:r>
          </a:p>
          <a:p>
            <a:r>
              <a:rPr lang="en-US" dirty="0" smtClean="0">
                <a:solidFill>
                  <a:prstClr val="black"/>
                </a:solidFill>
                <a:latin typeface="Avenir Book" charset="0"/>
                <a:ea typeface="Avenir Book" charset="0"/>
                <a:cs typeface="Avenir Book" charset="0"/>
              </a:rPr>
              <a:t>Business Box, Leicester</a:t>
            </a:r>
          </a:p>
          <a:p>
            <a:endParaRPr lang="en-US" dirty="0" smtClean="0">
              <a:solidFill>
                <a:prstClr val="black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8224" y="4797152"/>
            <a:ext cx="2233466" cy="5335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8064" y="4487838"/>
            <a:ext cx="1152128" cy="11521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91483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525" y="5871599"/>
            <a:ext cx="2232248" cy="533209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5936" y="5382512"/>
            <a:ext cx="1407486" cy="1407486"/>
          </a:xfrm>
          <a:prstGeom prst="rect">
            <a:avLst/>
          </a:prstGeom>
        </p:spPr>
      </p:pic>
      <p:pic>
        <p:nvPicPr>
          <p:cNvPr id="5" name="Picture 2" descr="C:\Users\Sue Grogan\Dropbox\Business\Marketing\logos photos images\logos\Updated Sept 17\Final-large-scale-1 (2)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7476" y="5165072"/>
            <a:ext cx="989394" cy="14130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/>
          <p:cNvSpPr/>
          <p:nvPr/>
        </p:nvSpPr>
        <p:spPr>
          <a:xfrm>
            <a:off x="899592" y="322346"/>
            <a:ext cx="7272808" cy="55399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2800" b="1" dirty="0">
                <a:solidFill>
                  <a:srgbClr val="663D8E"/>
                </a:solidFill>
                <a:latin typeface="GillSans Light" panose="020B0402020204020204" pitchFamily="34" charset="0"/>
              </a:rPr>
              <a:t>How Caring can affect people at Work </a:t>
            </a:r>
          </a:p>
          <a:p>
            <a:endParaRPr lang="en-GB" sz="2800" b="1" dirty="0">
              <a:solidFill>
                <a:srgbClr val="663D8E"/>
              </a:solidFill>
              <a:latin typeface="GillSans Light" panose="020B0402020204020204" pitchFamily="34" charset="0"/>
            </a:endParaRPr>
          </a:p>
          <a:p>
            <a:endParaRPr lang="en-GB" sz="2800" b="1" dirty="0">
              <a:solidFill>
                <a:srgbClr val="663D8E"/>
              </a:solidFill>
              <a:latin typeface="GillSans Light" panose="020B0402020204020204" pitchFamily="34" charset="0"/>
            </a:endParaRPr>
          </a:p>
          <a:p>
            <a:r>
              <a:rPr lang="en-GB" sz="2800" b="1" dirty="0">
                <a:solidFill>
                  <a:srgbClr val="663D8E"/>
                </a:solidFill>
                <a:latin typeface="GillSans Light" panose="020B0402020204020204" pitchFamily="34" charset="0"/>
              </a:rPr>
              <a:t>Distracted and not focussed</a:t>
            </a:r>
          </a:p>
          <a:p>
            <a:endParaRPr lang="en-GB" sz="2800" b="1" dirty="0">
              <a:solidFill>
                <a:srgbClr val="663D8E"/>
              </a:solidFill>
              <a:latin typeface="GillSans Light" panose="020B0402020204020204" pitchFamily="34" charset="0"/>
            </a:endParaRPr>
          </a:p>
          <a:p>
            <a:r>
              <a:rPr lang="en-GB" sz="2800" b="1" dirty="0">
                <a:solidFill>
                  <a:srgbClr val="663D8E"/>
                </a:solidFill>
                <a:latin typeface="GillSans Light" panose="020B0402020204020204" pitchFamily="34" charset="0"/>
              </a:rPr>
              <a:t>Always nipping out for phone calls</a:t>
            </a:r>
          </a:p>
          <a:p>
            <a:endParaRPr lang="en-GB" sz="2800" b="1" dirty="0">
              <a:solidFill>
                <a:srgbClr val="663D8E"/>
              </a:solidFill>
              <a:latin typeface="GillSans Light" panose="020B0402020204020204" pitchFamily="34" charset="0"/>
            </a:endParaRPr>
          </a:p>
          <a:p>
            <a:r>
              <a:rPr lang="en-GB" sz="2800" b="1" dirty="0">
                <a:solidFill>
                  <a:srgbClr val="663D8E"/>
                </a:solidFill>
                <a:latin typeface="GillSans Light" panose="020B0402020204020204" pitchFamily="34" charset="0"/>
              </a:rPr>
              <a:t>Taking time off at short notice </a:t>
            </a:r>
          </a:p>
          <a:p>
            <a:endParaRPr lang="en-GB" sz="2800" b="1" dirty="0">
              <a:solidFill>
                <a:srgbClr val="663D8E"/>
              </a:solidFill>
              <a:latin typeface="GillSans Light" panose="020B0402020204020204" pitchFamily="34" charset="0"/>
            </a:endParaRPr>
          </a:p>
          <a:p>
            <a:r>
              <a:rPr lang="en-GB" sz="2800" b="1" dirty="0">
                <a:solidFill>
                  <a:srgbClr val="663D8E"/>
                </a:solidFill>
                <a:latin typeface="GillSans Light" panose="020B0402020204020204" pitchFamily="34" charset="0"/>
              </a:rPr>
              <a:t>Taking sick leave due to stress</a:t>
            </a:r>
          </a:p>
          <a:p>
            <a:r>
              <a:rPr lang="en-GB" sz="2800" b="1" dirty="0">
                <a:solidFill>
                  <a:srgbClr val="663D8E"/>
                </a:solidFill>
                <a:latin typeface="GillSans Light" panose="020B0402020204020204" pitchFamily="34" charset="0"/>
              </a:rPr>
              <a:t> </a:t>
            </a:r>
          </a:p>
          <a:p>
            <a:r>
              <a:rPr lang="en-GB" sz="2800" b="1" dirty="0">
                <a:solidFill>
                  <a:srgbClr val="663D8E"/>
                </a:solidFill>
                <a:latin typeface="GillSans Light" panose="020B0402020204020204" pitchFamily="34" charset="0"/>
              </a:rPr>
              <a:t>Considering resigning due to stress</a:t>
            </a:r>
          </a:p>
          <a:p>
            <a:endParaRPr lang="en-GB" b="1" dirty="0">
              <a:solidFill>
                <a:srgbClr val="663D8E"/>
              </a:solidFill>
              <a:latin typeface="GillSans Light" panose="020B04020202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356145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525" y="5871599"/>
            <a:ext cx="2232248" cy="533209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5936" y="5382512"/>
            <a:ext cx="1407486" cy="1407486"/>
          </a:xfrm>
          <a:prstGeom prst="rect">
            <a:avLst/>
          </a:prstGeom>
        </p:spPr>
      </p:pic>
      <p:pic>
        <p:nvPicPr>
          <p:cNvPr id="5" name="Picture 2" descr="C:\Users\Sue Grogan\Dropbox\Business\Marketing\logos photos images\logos\Updated Sept 17\Final-large-scale-1 (2)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7476" y="5165072"/>
            <a:ext cx="989394" cy="14130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/>
          <p:cNvSpPr/>
          <p:nvPr/>
        </p:nvSpPr>
        <p:spPr>
          <a:xfrm>
            <a:off x="1448870" y="248487"/>
            <a:ext cx="6435498" cy="66479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3600" b="1" dirty="0">
                <a:solidFill>
                  <a:srgbClr val="663D8E"/>
                </a:solidFill>
                <a:latin typeface="GillSans Light" panose="020B0402020204020204" pitchFamily="34" charset="0"/>
              </a:rPr>
              <a:t>How this relates to </a:t>
            </a:r>
            <a:r>
              <a:rPr lang="en-GB" sz="3600" b="1" dirty="0" smtClean="0">
                <a:solidFill>
                  <a:srgbClr val="663D8E"/>
                </a:solidFill>
                <a:latin typeface="GillSans Light" panose="020B0402020204020204" pitchFamily="34" charset="0"/>
              </a:rPr>
              <a:t>business</a:t>
            </a:r>
            <a:endParaRPr lang="en-GB" sz="3600" b="1" dirty="0">
              <a:solidFill>
                <a:srgbClr val="663D8E"/>
              </a:solidFill>
              <a:latin typeface="GillSans Light" panose="020B0402020204020204" pitchFamily="34" charset="0"/>
            </a:endParaRPr>
          </a:p>
          <a:p>
            <a:endParaRPr lang="en-GB" b="1" dirty="0">
              <a:solidFill>
                <a:srgbClr val="663D8E"/>
              </a:solidFill>
              <a:latin typeface="GillSans Light" panose="020B0402020204020204" pitchFamily="34" charset="0"/>
            </a:endParaRPr>
          </a:p>
          <a:p>
            <a:r>
              <a:rPr lang="en-GB" sz="2400" b="1" dirty="0">
                <a:solidFill>
                  <a:srgbClr val="663D8E"/>
                </a:solidFill>
                <a:latin typeface="GillSans Light" panose="020B0402020204020204" pitchFamily="34" charset="0"/>
              </a:rPr>
              <a:t>Carers could be working for </a:t>
            </a:r>
            <a:r>
              <a:rPr lang="en-GB" sz="2400" b="1" dirty="0" smtClean="0">
                <a:solidFill>
                  <a:srgbClr val="663D8E"/>
                </a:solidFill>
                <a:latin typeface="GillSans Light" panose="020B0402020204020204" pitchFamily="34" charset="0"/>
              </a:rPr>
              <a:t>you or your client</a:t>
            </a:r>
            <a:endParaRPr lang="en-GB" sz="2400" b="1" dirty="0">
              <a:solidFill>
                <a:srgbClr val="663D8E"/>
              </a:solidFill>
              <a:latin typeface="GillSans Light" panose="020B0402020204020204" pitchFamily="34" charset="0"/>
            </a:endParaRPr>
          </a:p>
          <a:p>
            <a:endParaRPr lang="en-GB" sz="2400" b="1" dirty="0">
              <a:solidFill>
                <a:srgbClr val="663D8E"/>
              </a:solidFill>
              <a:latin typeface="GillSans Light" panose="020B0402020204020204" pitchFamily="34" charset="0"/>
            </a:endParaRPr>
          </a:p>
          <a:p>
            <a:r>
              <a:rPr lang="en-GB" sz="2400" b="1" dirty="0">
                <a:solidFill>
                  <a:srgbClr val="663D8E"/>
                </a:solidFill>
                <a:latin typeface="GillSans Light" panose="020B0402020204020204" pitchFamily="34" charset="0"/>
              </a:rPr>
              <a:t>Quick calculations……</a:t>
            </a:r>
          </a:p>
          <a:p>
            <a:endParaRPr lang="en-GB" sz="2400" b="1" dirty="0">
              <a:solidFill>
                <a:srgbClr val="663D8E"/>
              </a:solidFill>
              <a:latin typeface="GillSans Light" panose="020B0402020204020204" pitchFamily="34" charset="0"/>
            </a:endParaRPr>
          </a:p>
          <a:p>
            <a:r>
              <a:rPr lang="en-GB" sz="2400" b="1" dirty="0">
                <a:solidFill>
                  <a:srgbClr val="663D8E"/>
                </a:solidFill>
                <a:latin typeface="GillSans Light" panose="020B0402020204020204" pitchFamily="34" charset="0"/>
              </a:rPr>
              <a:t>Potentially 1 in 8 of </a:t>
            </a:r>
            <a:r>
              <a:rPr lang="en-GB" sz="2400" b="1" dirty="0" smtClean="0">
                <a:solidFill>
                  <a:srgbClr val="663D8E"/>
                </a:solidFill>
                <a:latin typeface="GillSans Light" panose="020B0402020204020204" pitchFamily="34" charset="0"/>
              </a:rPr>
              <a:t>the workforce </a:t>
            </a:r>
            <a:endParaRPr lang="en-GB" sz="2400" b="1" dirty="0">
              <a:solidFill>
                <a:srgbClr val="663D8E"/>
              </a:solidFill>
              <a:latin typeface="GillSans Light" panose="020B0402020204020204" pitchFamily="34" charset="0"/>
            </a:endParaRPr>
          </a:p>
          <a:p>
            <a:endParaRPr lang="en-GB" sz="2400" b="1" dirty="0">
              <a:solidFill>
                <a:srgbClr val="663D8E"/>
              </a:solidFill>
              <a:latin typeface="GillSans Light" panose="020B0402020204020204" pitchFamily="34" charset="0"/>
            </a:endParaRPr>
          </a:p>
          <a:p>
            <a:r>
              <a:rPr lang="en-GB" sz="2400" b="1" dirty="0">
                <a:solidFill>
                  <a:srgbClr val="663D8E"/>
                </a:solidFill>
                <a:latin typeface="GillSans Light" panose="020B0402020204020204" pitchFamily="34" charset="0"/>
              </a:rPr>
              <a:t>Those aged 45+</a:t>
            </a:r>
          </a:p>
          <a:p>
            <a:endParaRPr lang="en-GB" sz="2400" b="1" dirty="0">
              <a:solidFill>
                <a:srgbClr val="663D8E"/>
              </a:solidFill>
              <a:latin typeface="GillSans Light" panose="020B0402020204020204" pitchFamily="34" charset="0"/>
            </a:endParaRPr>
          </a:p>
          <a:p>
            <a:r>
              <a:rPr lang="en-GB" sz="2400" b="1" dirty="0">
                <a:solidFill>
                  <a:srgbClr val="663D8E"/>
                </a:solidFill>
                <a:latin typeface="GillSans Light" panose="020B0402020204020204" pitchFamily="34" charset="0"/>
              </a:rPr>
              <a:t>Likely to be experienced and skilled </a:t>
            </a:r>
          </a:p>
          <a:p>
            <a:endParaRPr lang="en-GB" sz="2400" b="1" dirty="0">
              <a:solidFill>
                <a:srgbClr val="663D8E"/>
              </a:solidFill>
              <a:latin typeface="GillSans Light" panose="020B0402020204020204" pitchFamily="34" charset="0"/>
            </a:endParaRPr>
          </a:p>
          <a:p>
            <a:r>
              <a:rPr lang="en-GB" sz="2400" b="1" dirty="0">
                <a:solidFill>
                  <a:srgbClr val="663D8E"/>
                </a:solidFill>
                <a:latin typeface="GillSans Light" panose="020B0402020204020204" pitchFamily="34" charset="0"/>
              </a:rPr>
              <a:t>How many in </a:t>
            </a:r>
            <a:r>
              <a:rPr lang="en-GB" sz="2400" b="1" dirty="0" smtClean="0">
                <a:solidFill>
                  <a:srgbClr val="663D8E"/>
                </a:solidFill>
                <a:latin typeface="GillSans Light" panose="020B0402020204020204" pitchFamily="34" charset="0"/>
              </a:rPr>
              <a:t>yours or your clients’ business</a:t>
            </a:r>
            <a:r>
              <a:rPr lang="en-GB" sz="2400" b="1" dirty="0">
                <a:solidFill>
                  <a:srgbClr val="663D8E"/>
                </a:solidFill>
                <a:latin typeface="GillSans Light" panose="020B0402020204020204" pitchFamily="34" charset="0"/>
              </a:rPr>
              <a:t>?</a:t>
            </a:r>
          </a:p>
          <a:p>
            <a:endParaRPr lang="en-GB" b="1" dirty="0">
              <a:solidFill>
                <a:srgbClr val="663D8E"/>
              </a:solidFill>
              <a:latin typeface="GillSans Light" panose="020B0402020204020204" pitchFamily="34" charset="0"/>
            </a:endParaRPr>
          </a:p>
          <a:p>
            <a:endParaRPr lang="en-GB" b="1" dirty="0">
              <a:solidFill>
                <a:srgbClr val="663D8E"/>
              </a:solidFill>
              <a:latin typeface="GillSans Light" panose="020B0402020204020204" pitchFamily="34" charset="0"/>
            </a:endParaRPr>
          </a:p>
          <a:p>
            <a:endParaRPr lang="en-GB" b="1" dirty="0">
              <a:solidFill>
                <a:srgbClr val="663D8E"/>
              </a:solidFill>
              <a:latin typeface="GillSans Light" panose="020B0402020204020204" pitchFamily="34" charset="0"/>
            </a:endParaRPr>
          </a:p>
          <a:p>
            <a:endParaRPr lang="en-GB" b="1" dirty="0">
              <a:solidFill>
                <a:srgbClr val="663D8E"/>
              </a:solidFill>
              <a:latin typeface="GillSans Light" panose="020B0402020204020204" pitchFamily="34" charset="0"/>
            </a:endParaRPr>
          </a:p>
          <a:p>
            <a:endParaRPr lang="en-GB" b="1" dirty="0">
              <a:solidFill>
                <a:srgbClr val="663D8E"/>
              </a:solidFill>
              <a:latin typeface="GillSans Light" panose="020B0402020204020204" pitchFamily="34" charset="0"/>
            </a:endParaRPr>
          </a:p>
          <a:p>
            <a:endParaRPr lang="en-GB" b="1" dirty="0">
              <a:solidFill>
                <a:srgbClr val="663D8E"/>
              </a:solidFill>
              <a:latin typeface="GillSans Light" panose="020B04020202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901745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6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525" y="5871599"/>
            <a:ext cx="2232248" cy="533209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5936" y="5382512"/>
            <a:ext cx="1407486" cy="1407486"/>
          </a:xfrm>
          <a:prstGeom prst="rect">
            <a:avLst/>
          </a:prstGeom>
        </p:spPr>
      </p:pic>
      <p:pic>
        <p:nvPicPr>
          <p:cNvPr id="5" name="Picture 2" descr="C:\Users\Sue Grogan\Dropbox\Business\Marketing\logos photos images\logos\Updated Sept 17\Final-large-scale-1 (2)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7476" y="5165072"/>
            <a:ext cx="989394" cy="14130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/>
          <p:cNvSpPr/>
          <p:nvPr/>
        </p:nvSpPr>
        <p:spPr>
          <a:xfrm>
            <a:off x="2286000" y="3429000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en-GB" b="1" dirty="0">
              <a:solidFill>
                <a:srgbClr val="663D8E"/>
              </a:solidFill>
              <a:latin typeface="GillSans Light" panose="020B040202020402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39552" y="260654"/>
            <a:ext cx="7992888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b="1" dirty="0">
                <a:solidFill>
                  <a:srgbClr val="663D8E"/>
                </a:solidFill>
                <a:latin typeface="GillSans Light" panose="020B0402020204020204" pitchFamily="34" charset="0"/>
              </a:rPr>
              <a:t>The Financial and Productivity impact </a:t>
            </a:r>
          </a:p>
          <a:p>
            <a:endParaRPr lang="en-GB" sz="2800" b="1" dirty="0">
              <a:solidFill>
                <a:srgbClr val="663D8E"/>
              </a:solidFill>
              <a:latin typeface="GillSans Light" panose="020B0402020204020204" pitchFamily="34" charset="0"/>
            </a:endParaRPr>
          </a:p>
          <a:p>
            <a:r>
              <a:rPr lang="en-GB" sz="2000" b="1" dirty="0">
                <a:solidFill>
                  <a:srgbClr val="663D8E"/>
                </a:solidFill>
                <a:latin typeface="GillSans Light" panose="020B0402020204020204" pitchFamily="34" charset="0"/>
              </a:rPr>
              <a:t>Other people have to cover – reducing their effectiveness  </a:t>
            </a:r>
          </a:p>
          <a:p>
            <a:endParaRPr lang="en-GB" sz="2000" b="1" dirty="0">
              <a:solidFill>
                <a:srgbClr val="663D8E"/>
              </a:solidFill>
              <a:latin typeface="GillSans Light" panose="020B0402020204020204" pitchFamily="34" charset="0"/>
            </a:endParaRPr>
          </a:p>
          <a:p>
            <a:r>
              <a:rPr lang="en-GB" sz="2000" b="1" dirty="0">
                <a:solidFill>
                  <a:srgbClr val="663D8E"/>
                </a:solidFill>
                <a:latin typeface="GillSans Light" panose="020B0402020204020204" pitchFamily="34" charset="0"/>
              </a:rPr>
              <a:t>Deadlines may be missed - may have financial implications </a:t>
            </a:r>
          </a:p>
          <a:p>
            <a:endParaRPr lang="en-GB" sz="2000" b="1" dirty="0">
              <a:solidFill>
                <a:srgbClr val="663D8E"/>
              </a:solidFill>
              <a:latin typeface="GillSans Light" panose="020B0402020204020204" pitchFamily="34" charset="0"/>
            </a:endParaRPr>
          </a:p>
          <a:p>
            <a:r>
              <a:rPr lang="en-GB" sz="2000" b="1" dirty="0">
                <a:solidFill>
                  <a:srgbClr val="663D8E"/>
                </a:solidFill>
                <a:latin typeface="GillSans Light" panose="020B0402020204020204" pitchFamily="34" charset="0"/>
              </a:rPr>
              <a:t>Projects don’t complete on time - may have financial implications </a:t>
            </a:r>
          </a:p>
          <a:p>
            <a:endParaRPr lang="en-GB" sz="2000" b="1" dirty="0">
              <a:solidFill>
                <a:srgbClr val="663D8E"/>
              </a:solidFill>
              <a:latin typeface="GillSans Light" panose="020B0402020204020204" pitchFamily="34" charset="0"/>
            </a:endParaRPr>
          </a:p>
          <a:p>
            <a:r>
              <a:rPr lang="en-GB" sz="2000" b="1" dirty="0">
                <a:solidFill>
                  <a:srgbClr val="663D8E"/>
                </a:solidFill>
                <a:latin typeface="GillSans Light" panose="020B0402020204020204" pitchFamily="34" charset="0"/>
              </a:rPr>
              <a:t>Overall productivity goes down</a:t>
            </a:r>
          </a:p>
          <a:p>
            <a:endParaRPr lang="en-GB" sz="2000" b="1" dirty="0">
              <a:solidFill>
                <a:srgbClr val="663D8E"/>
              </a:solidFill>
              <a:latin typeface="GillSans Light" panose="020B0402020204020204" pitchFamily="34" charset="0"/>
            </a:endParaRPr>
          </a:p>
          <a:p>
            <a:r>
              <a:rPr lang="en-GB" sz="2000" b="1" dirty="0">
                <a:solidFill>
                  <a:srgbClr val="663D8E"/>
                </a:solidFill>
                <a:latin typeface="GillSans Light" panose="020B0402020204020204" pitchFamily="34" charset="0"/>
              </a:rPr>
              <a:t>Turnover goes down </a:t>
            </a:r>
          </a:p>
          <a:p>
            <a:endParaRPr lang="en-GB" sz="2000" b="1" dirty="0">
              <a:solidFill>
                <a:srgbClr val="663D8E"/>
              </a:solidFill>
              <a:latin typeface="GillSans Light" panose="020B0402020204020204" pitchFamily="34" charset="0"/>
            </a:endParaRPr>
          </a:p>
          <a:p>
            <a:r>
              <a:rPr lang="en-GB" sz="2000" b="1" dirty="0">
                <a:solidFill>
                  <a:srgbClr val="663D8E"/>
                </a:solidFill>
                <a:latin typeface="GillSans Light" panose="020B0402020204020204" pitchFamily="34" charset="0"/>
              </a:rPr>
              <a:t>Profit goes down </a:t>
            </a:r>
          </a:p>
          <a:p>
            <a:endParaRPr lang="en-GB" sz="2000" b="1" dirty="0">
              <a:solidFill>
                <a:srgbClr val="663D8E"/>
              </a:solidFill>
              <a:latin typeface="GillSans Light" panose="020B0402020204020204" pitchFamily="34" charset="0"/>
            </a:endParaRPr>
          </a:p>
          <a:p>
            <a:r>
              <a:rPr lang="en-GB" sz="2000" b="1" dirty="0">
                <a:solidFill>
                  <a:srgbClr val="663D8E"/>
                </a:solidFill>
                <a:latin typeface="GillSans Light" panose="020B0402020204020204" pitchFamily="34" charset="0"/>
              </a:rPr>
              <a:t>Can </a:t>
            </a:r>
            <a:r>
              <a:rPr lang="en-GB" sz="2000" b="1" dirty="0" smtClean="0">
                <a:solidFill>
                  <a:srgbClr val="663D8E"/>
                </a:solidFill>
                <a:latin typeface="GillSans Light" panose="020B0402020204020204" pitchFamily="34" charset="0"/>
              </a:rPr>
              <a:t>the business afford </a:t>
            </a:r>
            <a:r>
              <a:rPr lang="en-GB" sz="2000" b="1" dirty="0">
                <a:solidFill>
                  <a:srgbClr val="663D8E"/>
                </a:solidFill>
                <a:latin typeface="GillSans Light" panose="020B0402020204020204" pitchFamily="34" charset="0"/>
              </a:rPr>
              <a:t>to lose them?</a:t>
            </a:r>
          </a:p>
          <a:p>
            <a:endParaRPr lang="en-GB" sz="2000" dirty="0"/>
          </a:p>
        </p:txBody>
      </p:sp>
    </p:spTree>
    <p:extLst>
      <p:ext uri="{BB962C8B-B14F-4D97-AF65-F5344CB8AC3E}">
        <p14:creationId xmlns:p14="http://schemas.microsoft.com/office/powerpoint/2010/main" val="6939365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7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7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525" y="5871599"/>
            <a:ext cx="2232248" cy="533209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5936" y="5382512"/>
            <a:ext cx="1407486" cy="1407486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82863" y="291109"/>
            <a:ext cx="8049578" cy="65248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b="1" dirty="0">
                <a:solidFill>
                  <a:srgbClr val="663D8E"/>
                </a:solidFill>
                <a:latin typeface="GillSans Light" panose="020B0402020204020204" pitchFamily="34" charset="0"/>
              </a:rPr>
              <a:t>The cost of replacing Experienced</a:t>
            </a:r>
          </a:p>
          <a:p>
            <a:pPr algn="ctr"/>
            <a:r>
              <a:rPr lang="en-GB" sz="3600" b="1" dirty="0">
                <a:solidFill>
                  <a:srgbClr val="663D8E"/>
                </a:solidFill>
                <a:latin typeface="GillSans Light" panose="020B0402020204020204" pitchFamily="34" charset="0"/>
              </a:rPr>
              <a:t>and Skilled Staff</a:t>
            </a:r>
          </a:p>
          <a:p>
            <a:endParaRPr lang="en-GB" sz="3600" b="1" dirty="0">
              <a:solidFill>
                <a:srgbClr val="663D8E"/>
              </a:solidFill>
              <a:latin typeface="GillSans Light" panose="020B0402020204020204" pitchFamily="34" charset="0"/>
            </a:endParaRPr>
          </a:p>
          <a:p>
            <a:r>
              <a:rPr lang="en-GB" sz="3600" b="1" dirty="0">
                <a:solidFill>
                  <a:srgbClr val="663D8E"/>
                </a:solidFill>
                <a:latin typeface="GillSans Light" panose="020B0402020204020204" pitchFamily="34" charset="0"/>
              </a:rPr>
              <a:t>19% on top of the salary plus time taken</a:t>
            </a:r>
          </a:p>
          <a:p>
            <a:endParaRPr lang="en-GB" sz="3600" b="1" dirty="0">
              <a:solidFill>
                <a:srgbClr val="663D8E"/>
              </a:solidFill>
              <a:latin typeface="GillSans Light" panose="020B0402020204020204" pitchFamily="34" charset="0"/>
            </a:endParaRPr>
          </a:p>
          <a:p>
            <a:r>
              <a:rPr lang="en-GB" sz="3600" b="1" dirty="0">
                <a:solidFill>
                  <a:srgbClr val="663D8E"/>
                </a:solidFill>
                <a:latin typeface="GillSans Light" panose="020B0402020204020204" pitchFamily="34" charset="0"/>
              </a:rPr>
              <a:t>The difficulty in replacing experienced and skilled staff </a:t>
            </a:r>
          </a:p>
          <a:p>
            <a:endParaRPr lang="en-GB" sz="3600" b="1" dirty="0">
              <a:solidFill>
                <a:srgbClr val="663D8E"/>
              </a:solidFill>
              <a:latin typeface="GillSans Light" panose="020B0402020204020204" pitchFamily="34" charset="0"/>
            </a:endParaRPr>
          </a:p>
          <a:p>
            <a:r>
              <a:rPr lang="en-GB" sz="3600" b="1" dirty="0">
                <a:solidFill>
                  <a:srgbClr val="663D8E"/>
                </a:solidFill>
                <a:latin typeface="GillSans Light" panose="020B0402020204020204" pitchFamily="34" charset="0"/>
              </a:rPr>
              <a:t>Not many people out there – a smaller pond to fish in  </a:t>
            </a:r>
          </a:p>
          <a:p>
            <a:endParaRPr lang="en-GB" sz="4000" b="1" dirty="0">
              <a:solidFill>
                <a:srgbClr val="663D8E"/>
              </a:solidFill>
              <a:latin typeface="GillSans Light" panose="020B0402020204020204" pitchFamily="34" charset="0"/>
            </a:endParaRPr>
          </a:p>
          <a:p>
            <a:endParaRPr lang="en-GB" dirty="0"/>
          </a:p>
        </p:txBody>
      </p:sp>
      <p:pic>
        <p:nvPicPr>
          <p:cNvPr id="6" name="Picture 2" descr="C:\Users\Sue Grogan\Dropbox\Business\Marketing\logos photos images\logos\Updated Sept 17\Final-large-scale-1 (2)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7476" y="5165072"/>
            <a:ext cx="989394" cy="14130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572455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525" y="5871599"/>
            <a:ext cx="2232248" cy="533209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5936" y="5382512"/>
            <a:ext cx="1407486" cy="1407486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392249" y="188646"/>
            <a:ext cx="6048672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b="1" dirty="0">
                <a:solidFill>
                  <a:srgbClr val="663D8E"/>
                </a:solidFill>
                <a:latin typeface="GillSans Light" panose="020B0402020204020204" pitchFamily="34" charset="0"/>
              </a:rPr>
              <a:t>The Cumulative Effect </a:t>
            </a:r>
          </a:p>
          <a:p>
            <a:endParaRPr lang="en-GB" sz="3600" b="1" dirty="0">
              <a:solidFill>
                <a:srgbClr val="663D8E"/>
              </a:solidFill>
              <a:latin typeface="GillSans Light" panose="020B0402020204020204" pitchFamily="34" charset="0"/>
            </a:endParaRPr>
          </a:p>
          <a:p>
            <a:r>
              <a:rPr lang="en-GB" sz="3200" b="1" dirty="0">
                <a:solidFill>
                  <a:srgbClr val="663D8E"/>
                </a:solidFill>
                <a:latin typeface="GillSans Light" panose="020B0402020204020204" pitchFamily="34" charset="0"/>
              </a:rPr>
              <a:t>One member of staff </a:t>
            </a:r>
          </a:p>
          <a:p>
            <a:endParaRPr lang="en-GB" sz="3200" b="1" dirty="0">
              <a:solidFill>
                <a:srgbClr val="663D8E"/>
              </a:solidFill>
              <a:latin typeface="GillSans Light" panose="020B0402020204020204" pitchFamily="34" charset="0"/>
            </a:endParaRPr>
          </a:p>
          <a:p>
            <a:r>
              <a:rPr lang="en-GB" sz="3200" b="1" dirty="0">
                <a:solidFill>
                  <a:srgbClr val="663D8E"/>
                </a:solidFill>
                <a:latin typeface="GillSans Light" panose="020B0402020204020204" pitchFamily="34" charset="0"/>
              </a:rPr>
              <a:t>Three members of staff</a:t>
            </a:r>
          </a:p>
          <a:p>
            <a:endParaRPr lang="en-GB" sz="3200" b="1" dirty="0">
              <a:solidFill>
                <a:srgbClr val="663D8E"/>
              </a:solidFill>
              <a:latin typeface="GillSans Light" panose="020B0402020204020204" pitchFamily="34" charset="0"/>
            </a:endParaRPr>
          </a:p>
          <a:p>
            <a:pPr lvl="0"/>
            <a:r>
              <a:rPr lang="en-GB" sz="3200" b="1" dirty="0">
                <a:solidFill>
                  <a:srgbClr val="663D8E"/>
                </a:solidFill>
                <a:latin typeface="GillSans Light" panose="020B0402020204020204" pitchFamily="34" charset="0"/>
              </a:rPr>
              <a:t>The Brain Drain effect </a:t>
            </a:r>
          </a:p>
          <a:p>
            <a:endParaRPr lang="en-GB" sz="3200" b="1" dirty="0">
              <a:solidFill>
                <a:srgbClr val="663D8E"/>
              </a:solidFill>
              <a:latin typeface="GillSans Light" panose="020B0402020204020204" pitchFamily="34" charset="0"/>
            </a:endParaRPr>
          </a:p>
          <a:p>
            <a:r>
              <a:rPr lang="en-GB" sz="3200" b="1" dirty="0">
                <a:solidFill>
                  <a:srgbClr val="663D8E"/>
                </a:solidFill>
                <a:latin typeface="GillSans Light" panose="020B0402020204020204" pitchFamily="34" charset="0"/>
              </a:rPr>
              <a:t>What’s </a:t>
            </a:r>
            <a:r>
              <a:rPr lang="en-GB" sz="3200" b="1" dirty="0" smtClean="0">
                <a:solidFill>
                  <a:srgbClr val="663D8E"/>
                </a:solidFill>
                <a:latin typeface="GillSans Light" panose="020B0402020204020204" pitchFamily="34" charset="0"/>
              </a:rPr>
              <a:t>the </a:t>
            </a:r>
            <a:r>
              <a:rPr lang="en-GB" sz="3200" b="1" dirty="0">
                <a:solidFill>
                  <a:srgbClr val="663D8E"/>
                </a:solidFill>
                <a:latin typeface="GillSans Light" panose="020B0402020204020204" pitchFamily="34" charset="0"/>
              </a:rPr>
              <a:t>Tipping Point?</a:t>
            </a:r>
          </a:p>
          <a:p>
            <a:endParaRPr lang="en-GB" sz="3200" b="1" dirty="0">
              <a:solidFill>
                <a:srgbClr val="663D8E"/>
              </a:solidFill>
              <a:latin typeface="GillSans Light" panose="020B0402020204020204" pitchFamily="34" charset="0"/>
            </a:endParaRPr>
          </a:p>
          <a:p>
            <a:r>
              <a:rPr lang="en-GB" sz="3200" b="1" dirty="0">
                <a:solidFill>
                  <a:srgbClr val="663D8E"/>
                </a:solidFill>
                <a:latin typeface="GillSans Light" panose="020B0402020204020204" pitchFamily="34" charset="0"/>
              </a:rPr>
              <a:t>The effect on staff who are left </a:t>
            </a:r>
            <a:endParaRPr lang="en-GB" sz="3200" dirty="0"/>
          </a:p>
        </p:txBody>
      </p:sp>
      <p:pic>
        <p:nvPicPr>
          <p:cNvPr id="6" name="Picture 2" descr="C:\Users\Sue Grogan\Dropbox\Business\Marketing\logos photos images\logos\Updated Sept 17\Final-large-scale-1 (2)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4328" y="5165072"/>
            <a:ext cx="989394" cy="14130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572455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525" y="5871599"/>
            <a:ext cx="2232248" cy="533209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5936" y="5382512"/>
            <a:ext cx="1407486" cy="1407486"/>
          </a:xfrm>
          <a:prstGeom prst="rect">
            <a:avLst/>
          </a:prstGeom>
        </p:spPr>
      </p:pic>
      <p:pic>
        <p:nvPicPr>
          <p:cNvPr id="5" name="Picture 2" descr="C:\Users\Sue Grogan\Dropbox\Business\Marketing\logos photos images\logos\Updated Sept 17\Final-large-scale-1 (2)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7476" y="5165072"/>
            <a:ext cx="989394" cy="14130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4CC72C14-17B4-43AE-B374-7F48B5A97303}"/>
              </a:ext>
            </a:extLst>
          </p:cNvPr>
          <p:cNvSpPr txBox="1"/>
          <p:nvPr/>
        </p:nvSpPr>
        <p:spPr>
          <a:xfrm>
            <a:off x="539554" y="692698"/>
            <a:ext cx="8064896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>
                <a:solidFill>
                  <a:srgbClr val="663D8E"/>
                </a:solidFill>
                <a:latin typeface="GillSans Light"/>
              </a:rPr>
              <a:t>What happens to you when you realise that a loved one needs more care and support than you can offer?</a:t>
            </a:r>
            <a:endParaRPr lang="en-GB" sz="2400" dirty="0">
              <a:solidFill>
                <a:srgbClr val="663D8E"/>
              </a:solidFill>
              <a:latin typeface="GillSans Light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800" dirty="0">
                <a:solidFill>
                  <a:srgbClr val="663D8E"/>
                </a:solidFill>
                <a:latin typeface="GillSans Light"/>
              </a:rPr>
              <a:t>You may feel guilty that you can’t “do it all”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800" dirty="0">
                <a:solidFill>
                  <a:srgbClr val="663D8E"/>
                </a:solidFill>
                <a:latin typeface="GillSans Light"/>
              </a:rPr>
              <a:t>You may become anxious and upset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800" dirty="0">
                <a:solidFill>
                  <a:srgbClr val="663D8E"/>
                </a:solidFill>
                <a:latin typeface="GillSans Light"/>
              </a:rPr>
              <a:t>You may worry about the financial implications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800" dirty="0">
                <a:solidFill>
                  <a:srgbClr val="663D8E"/>
                </a:solidFill>
                <a:latin typeface="GillSans Light"/>
              </a:rPr>
              <a:t>You may have no idea where to turn to for help and advice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800" dirty="0">
                <a:solidFill>
                  <a:srgbClr val="663D8E"/>
                </a:solidFill>
                <a:latin typeface="GillSans Light"/>
              </a:rPr>
              <a:t>You may have to start dealing with other family members during an emotionally difficult time for you all</a:t>
            </a:r>
          </a:p>
        </p:txBody>
      </p:sp>
    </p:spTree>
    <p:extLst>
      <p:ext uri="{BB962C8B-B14F-4D97-AF65-F5344CB8AC3E}">
        <p14:creationId xmlns:p14="http://schemas.microsoft.com/office/powerpoint/2010/main" val="14527535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525" y="5871599"/>
            <a:ext cx="2232248" cy="533209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5936" y="5382512"/>
            <a:ext cx="1407486" cy="1407486"/>
          </a:xfrm>
          <a:prstGeom prst="rect">
            <a:avLst/>
          </a:prstGeom>
        </p:spPr>
      </p:pic>
      <p:pic>
        <p:nvPicPr>
          <p:cNvPr id="5" name="Picture 2" descr="C:\Users\Sue Grogan\Dropbox\Business\Marketing\logos photos images\logos\Updated Sept 17\Final-large-scale-1 (2)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7476" y="5165072"/>
            <a:ext cx="989394" cy="14130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C9AE1280-0EE0-4274-84EE-BD9B1995964A}"/>
              </a:ext>
            </a:extLst>
          </p:cNvPr>
          <p:cNvSpPr txBox="1"/>
          <p:nvPr/>
        </p:nvSpPr>
        <p:spPr>
          <a:xfrm>
            <a:off x="827584" y="763867"/>
            <a:ext cx="7344816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b="1" dirty="0">
                <a:solidFill>
                  <a:srgbClr val="663D8E"/>
                </a:solidFill>
                <a:latin typeface="GillSans Light" panose="020B0402020204020204"/>
              </a:rPr>
              <a:t>Who else may get involved?</a:t>
            </a:r>
          </a:p>
          <a:p>
            <a:endParaRPr lang="en-GB" sz="2800" dirty="0">
              <a:solidFill>
                <a:srgbClr val="663D8E"/>
              </a:solidFill>
              <a:latin typeface="GillSans Light" panose="020B0402020204020204"/>
            </a:endParaRP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srgbClr val="663D8E"/>
                </a:solidFill>
                <a:latin typeface="GillSans Light" panose="020B0402020204020204"/>
              </a:rPr>
              <a:t>Health Service – GP/Hospital/District Nurse</a:t>
            </a: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srgbClr val="663D8E"/>
                </a:solidFill>
                <a:latin typeface="GillSans Light" panose="020B0402020204020204"/>
              </a:rPr>
              <a:t>Social Services – Safeguarding issues</a:t>
            </a: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srgbClr val="663D8E"/>
                </a:solidFill>
                <a:latin typeface="GillSans Light" panose="020B0402020204020204"/>
              </a:rPr>
              <a:t>Local Authority – Who will pay for the care. The person, you, the Local Authority or a mix?</a:t>
            </a: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srgbClr val="663D8E"/>
                </a:solidFill>
                <a:latin typeface="GillSans Light" panose="020B0402020204020204"/>
              </a:rPr>
              <a:t>Government – Attendance Allowance </a:t>
            </a: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srgbClr val="663D8E"/>
                </a:solidFill>
                <a:latin typeface="GillSans Light" panose="020B0402020204020204"/>
              </a:rPr>
              <a:t>DWP – Pensions </a:t>
            </a:r>
          </a:p>
        </p:txBody>
      </p:sp>
    </p:spTree>
    <p:extLst>
      <p:ext uri="{BB962C8B-B14F-4D97-AF65-F5344CB8AC3E}">
        <p14:creationId xmlns:p14="http://schemas.microsoft.com/office/powerpoint/2010/main" val="14345439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525" y="5871599"/>
            <a:ext cx="2232248" cy="533209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5936" y="5382512"/>
            <a:ext cx="1407486" cy="1407486"/>
          </a:xfrm>
          <a:prstGeom prst="rect">
            <a:avLst/>
          </a:prstGeom>
        </p:spPr>
      </p:pic>
      <p:pic>
        <p:nvPicPr>
          <p:cNvPr id="5" name="Picture 2" descr="C:\Users\Sue Grogan\Dropbox\Business\Marketing\logos photos images\logos\Updated Sept 17\Final-large-scale-1 (2)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7476" y="5165072"/>
            <a:ext cx="989394" cy="14130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CD94D269-1879-4362-87D8-E488F7A64C89}"/>
              </a:ext>
            </a:extLst>
          </p:cNvPr>
          <p:cNvSpPr txBox="1"/>
          <p:nvPr/>
        </p:nvSpPr>
        <p:spPr>
          <a:xfrm>
            <a:off x="755578" y="548683"/>
            <a:ext cx="7632848" cy="5509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b="1" dirty="0">
                <a:solidFill>
                  <a:srgbClr val="663D8E"/>
                </a:solidFill>
                <a:latin typeface="GillSans Light" panose="020B0402020204020204"/>
              </a:rPr>
              <a:t>What will you need to do to find care?</a:t>
            </a:r>
          </a:p>
          <a:p>
            <a:pPr algn="ctr"/>
            <a:endParaRPr lang="en-GB" sz="3200" b="1" dirty="0">
              <a:solidFill>
                <a:srgbClr val="663D8E"/>
              </a:solidFill>
              <a:latin typeface="GillSans Light" panose="020B0402020204020204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b="1" dirty="0">
                <a:solidFill>
                  <a:srgbClr val="663D8E"/>
                </a:solidFill>
                <a:latin typeface="GillSans Light" panose="020B0402020204020204"/>
              </a:rPr>
              <a:t>Research the options </a:t>
            </a:r>
            <a:r>
              <a:rPr lang="en-GB" sz="2400" dirty="0">
                <a:solidFill>
                  <a:srgbClr val="663D8E"/>
                </a:solidFill>
                <a:latin typeface="GillSans Light" panose="020B0402020204020204"/>
              </a:rPr>
              <a:t>– Talk to friends, family, check on-line, look at the CQC reports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b="1" dirty="0">
                <a:solidFill>
                  <a:srgbClr val="663D8E"/>
                </a:solidFill>
                <a:latin typeface="GillSans Light" panose="020B0402020204020204"/>
              </a:rPr>
              <a:t>Shortlist</a:t>
            </a:r>
            <a:r>
              <a:rPr lang="en-GB" sz="2400" dirty="0">
                <a:solidFill>
                  <a:srgbClr val="663D8E"/>
                </a:solidFill>
                <a:latin typeface="GillSans Light" panose="020B0402020204020204"/>
              </a:rPr>
              <a:t> – Make phone calls, unannounced visits during the day (if residential), know which questions to ask and what you are looking for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b="1" dirty="0">
                <a:solidFill>
                  <a:srgbClr val="663D8E"/>
                </a:solidFill>
                <a:latin typeface="GillSans Light" panose="020B0402020204020204"/>
              </a:rPr>
              <a:t>Check out </a:t>
            </a:r>
            <a:r>
              <a:rPr lang="en-GB" sz="2400" dirty="0">
                <a:solidFill>
                  <a:srgbClr val="663D8E"/>
                </a:solidFill>
                <a:latin typeface="GillSans Light" panose="020B0402020204020204"/>
              </a:rPr>
              <a:t>the costs and who pays for what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b="1" dirty="0">
                <a:solidFill>
                  <a:srgbClr val="663D8E"/>
                </a:solidFill>
                <a:latin typeface="GillSans Light" panose="020B0402020204020204"/>
              </a:rPr>
              <a:t>Accompanied visits </a:t>
            </a:r>
            <a:r>
              <a:rPr lang="en-GB" sz="2400" dirty="0">
                <a:solidFill>
                  <a:srgbClr val="663D8E"/>
                </a:solidFill>
                <a:latin typeface="GillSans Light" panose="020B0402020204020204"/>
              </a:rPr>
              <a:t>- To the home or interviews in your relatives home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b="1" dirty="0">
                <a:solidFill>
                  <a:srgbClr val="663D8E"/>
                </a:solidFill>
                <a:latin typeface="GillSans Light" panose="020B0402020204020204"/>
              </a:rPr>
              <a:t>Assessment visits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b="1" dirty="0">
                <a:solidFill>
                  <a:srgbClr val="663D8E"/>
                </a:solidFill>
                <a:latin typeface="GillSans Light" panose="020B0402020204020204"/>
              </a:rPr>
              <a:t>Complete</a:t>
            </a:r>
            <a:r>
              <a:rPr lang="en-GB" sz="2400" dirty="0">
                <a:solidFill>
                  <a:srgbClr val="663D8E"/>
                </a:solidFill>
                <a:latin typeface="GillSans Light" panose="020B0402020204020204"/>
              </a:rPr>
              <a:t> a forests worth of forms either on-line or in triplicate – or both!</a:t>
            </a:r>
          </a:p>
          <a:p>
            <a:endParaRPr lang="en-GB" sz="2400" dirty="0">
              <a:solidFill>
                <a:srgbClr val="663D8E"/>
              </a:solidFill>
              <a:latin typeface="GillSans Light" panose="020B0402020204020204"/>
            </a:endParaRPr>
          </a:p>
        </p:txBody>
      </p:sp>
    </p:spTree>
    <p:extLst>
      <p:ext uri="{BB962C8B-B14F-4D97-AF65-F5344CB8AC3E}">
        <p14:creationId xmlns:p14="http://schemas.microsoft.com/office/powerpoint/2010/main" val="17391542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525" y="5871599"/>
            <a:ext cx="2232248" cy="533209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5936" y="5382512"/>
            <a:ext cx="1407486" cy="1407486"/>
          </a:xfrm>
          <a:prstGeom prst="rect">
            <a:avLst/>
          </a:prstGeom>
        </p:spPr>
      </p:pic>
      <p:pic>
        <p:nvPicPr>
          <p:cNvPr id="5" name="Picture 2" descr="C:\Users\Sue Grogan\Dropbox\Business\Marketing\logos photos images\logos\Updated Sept 17\Final-large-scale-1 (2)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7476" y="5165072"/>
            <a:ext cx="989394" cy="14130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72018E66-A670-465C-8817-38B04207C258}"/>
              </a:ext>
            </a:extLst>
          </p:cNvPr>
          <p:cNvSpPr txBox="1"/>
          <p:nvPr/>
        </p:nvSpPr>
        <p:spPr>
          <a:xfrm>
            <a:off x="611560" y="548686"/>
            <a:ext cx="7992888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b="1" dirty="0">
                <a:solidFill>
                  <a:srgbClr val="663D8E"/>
                </a:solidFill>
                <a:latin typeface="GillSans Light" panose="020B0402020204020204"/>
              </a:rPr>
              <a:t>But what if …………………..</a:t>
            </a:r>
          </a:p>
          <a:p>
            <a:endParaRPr lang="en-GB" sz="2400" b="1" dirty="0">
              <a:solidFill>
                <a:srgbClr val="663D8E"/>
              </a:solidFill>
              <a:latin typeface="GillSans Light" panose="020B0402020204020204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srgbClr val="663D8E"/>
                </a:solidFill>
                <a:latin typeface="GillSans Light" panose="020B0402020204020204"/>
              </a:rPr>
              <a:t>You work full time and are at the peak of your career?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srgbClr val="663D8E"/>
                </a:solidFill>
                <a:latin typeface="GillSans Light" panose="020B0402020204020204"/>
              </a:rPr>
              <a:t>You still have children at home?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srgbClr val="663D8E"/>
                </a:solidFill>
                <a:latin typeface="GillSans Light" panose="020B0402020204020204"/>
              </a:rPr>
              <a:t>You don’t live nearby?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srgbClr val="663D8E"/>
                </a:solidFill>
                <a:latin typeface="GillSans Light" panose="020B0402020204020204"/>
              </a:rPr>
              <a:t>You and your other relatives can’t agree on what is the right option?</a:t>
            </a:r>
          </a:p>
          <a:p>
            <a:endParaRPr lang="en-GB" sz="2400" dirty="0">
              <a:solidFill>
                <a:srgbClr val="663D8E"/>
              </a:solidFill>
              <a:latin typeface="GillSans Light" panose="020B0402020204020204"/>
            </a:endParaRPr>
          </a:p>
          <a:p>
            <a:r>
              <a:rPr lang="en-GB" sz="3600" b="1" dirty="0">
                <a:solidFill>
                  <a:srgbClr val="663D8E"/>
                </a:solidFill>
                <a:latin typeface="GillSans Light" panose="020B0402020204020204"/>
              </a:rPr>
              <a:t>In That Case</a:t>
            </a:r>
          </a:p>
          <a:p>
            <a:r>
              <a:rPr lang="en-GB" sz="2400" dirty="0">
                <a:solidFill>
                  <a:srgbClr val="663D8E"/>
                </a:solidFill>
                <a:latin typeface="GillSans Light" panose="020B0402020204020204"/>
              </a:rPr>
              <a:t>You might be grateful to be put in touch with an Independent Advocate who can help and support you and your family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2400" dirty="0">
              <a:solidFill>
                <a:srgbClr val="663D8E"/>
              </a:solidFill>
              <a:latin typeface="GillSans Light" panose="020B0402020204020204"/>
            </a:endParaRPr>
          </a:p>
          <a:p>
            <a:endParaRPr lang="en-GB" sz="2400" b="1" dirty="0">
              <a:solidFill>
                <a:srgbClr val="663D8E"/>
              </a:solidFill>
              <a:latin typeface="GillSans Light" panose="020B0402020204020204"/>
            </a:endParaRPr>
          </a:p>
        </p:txBody>
      </p:sp>
    </p:spTree>
    <p:extLst>
      <p:ext uri="{BB962C8B-B14F-4D97-AF65-F5344CB8AC3E}">
        <p14:creationId xmlns:p14="http://schemas.microsoft.com/office/powerpoint/2010/main" val="17391542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525" y="5871599"/>
            <a:ext cx="2232248" cy="533209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5936" y="5382512"/>
            <a:ext cx="1407486" cy="1407486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24847" y="260648"/>
            <a:ext cx="8352928" cy="61247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b="1" dirty="0" smtClean="0">
                <a:solidFill>
                  <a:srgbClr val="663D8E"/>
                </a:solidFill>
                <a:latin typeface="GillSans Light" panose="020B0402020204020204" pitchFamily="34" charset="0"/>
              </a:rPr>
              <a:t>What can you as a business do?</a:t>
            </a:r>
            <a:endParaRPr lang="en-GB" sz="3600" b="1" dirty="0">
              <a:solidFill>
                <a:srgbClr val="663D8E"/>
              </a:solidFill>
              <a:latin typeface="GillSans Light" panose="020B0402020204020204" pitchFamily="34" charset="0"/>
            </a:endParaRPr>
          </a:p>
          <a:p>
            <a:endParaRPr lang="en-GB" sz="3600" b="1" dirty="0">
              <a:solidFill>
                <a:srgbClr val="663D8E"/>
              </a:solidFill>
              <a:latin typeface="GillSans Light" panose="020B0402020204020204" pitchFamily="34" charset="0"/>
            </a:endParaRPr>
          </a:p>
          <a:p>
            <a:r>
              <a:rPr lang="en-GB" sz="3600" b="1" dirty="0" smtClean="0">
                <a:solidFill>
                  <a:srgbClr val="663D8E"/>
                </a:solidFill>
                <a:latin typeface="GillSans Light" panose="020B0402020204020204" pitchFamily="34" charset="0"/>
              </a:rPr>
              <a:t>Flexible Working Requests</a:t>
            </a:r>
            <a:endParaRPr lang="en-GB" sz="3600" b="1" dirty="0">
              <a:solidFill>
                <a:srgbClr val="663D8E"/>
              </a:solidFill>
              <a:latin typeface="GillSans Light" panose="020B0402020204020204" pitchFamily="34" charset="0"/>
            </a:endParaRPr>
          </a:p>
          <a:p>
            <a:r>
              <a:rPr lang="en-GB" sz="3600" b="1" dirty="0" smtClean="0">
                <a:solidFill>
                  <a:srgbClr val="663D8E"/>
                </a:solidFill>
                <a:latin typeface="GillSans Light" panose="020B0402020204020204" pitchFamily="34" charset="0"/>
              </a:rPr>
              <a:t>Develop and implement a Carers Policy </a:t>
            </a:r>
            <a:endParaRPr lang="en-GB" sz="3600" b="1" dirty="0">
              <a:solidFill>
                <a:srgbClr val="663D8E"/>
              </a:solidFill>
              <a:latin typeface="GillSans Light" panose="020B0402020204020204" pitchFamily="34" charset="0"/>
            </a:endParaRPr>
          </a:p>
          <a:p>
            <a:r>
              <a:rPr lang="en-GB" sz="3600" b="1" dirty="0" smtClean="0">
                <a:solidFill>
                  <a:srgbClr val="663D8E"/>
                </a:solidFill>
                <a:latin typeface="GillSans Light" panose="020B0402020204020204" pitchFamily="34" charset="0"/>
              </a:rPr>
              <a:t>Review internal &amp; external communications</a:t>
            </a:r>
            <a:endParaRPr lang="en-GB" sz="3600" b="1" dirty="0">
              <a:solidFill>
                <a:srgbClr val="663D8E"/>
              </a:solidFill>
              <a:latin typeface="GillSans Light" panose="020B0402020204020204" pitchFamily="34" charset="0"/>
            </a:endParaRPr>
          </a:p>
          <a:p>
            <a:r>
              <a:rPr lang="en-GB" sz="3600" b="1" dirty="0" smtClean="0">
                <a:solidFill>
                  <a:srgbClr val="663D8E"/>
                </a:solidFill>
                <a:latin typeface="GillSans Light" panose="020B0402020204020204" pitchFamily="34" charset="0"/>
              </a:rPr>
              <a:t>Review Team Roles </a:t>
            </a:r>
          </a:p>
          <a:p>
            <a:r>
              <a:rPr lang="en-GB" sz="3600" b="1" dirty="0" smtClean="0">
                <a:solidFill>
                  <a:srgbClr val="663D8E"/>
                </a:solidFill>
                <a:latin typeface="GillSans Light" panose="020B0402020204020204" pitchFamily="34" charset="0"/>
              </a:rPr>
              <a:t>Review back office work – contract out  </a:t>
            </a:r>
            <a:endParaRPr lang="en-GB" sz="3600" b="1" dirty="0">
              <a:solidFill>
                <a:srgbClr val="663D8E"/>
              </a:solidFill>
              <a:latin typeface="GillSans Light" panose="020B0402020204020204" pitchFamily="34" charset="0"/>
            </a:endParaRPr>
          </a:p>
          <a:p>
            <a:r>
              <a:rPr lang="en-GB" sz="3600" b="1" dirty="0" smtClean="0">
                <a:solidFill>
                  <a:srgbClr val="663D8E"/>
                </a:solidFill>
                <a:latin typeface="GillSans Light" panose="020B0402020204020204" pitchFamily="34" charset="0"/>
              </a:rPr>
              <a:t>Sharing of work streams </a:t>
            </a:r>
          </a:p>
          <a:p>
            <a:endParaRPr lang="en-GB" sz="3600" b="1" dirty="0">
              <a:solidFill>
                <a:srgbClr val="663D8E"/>
              </a:solidFill>
              <a:latin typeface="GillSans Light" panose="020B0402020204020204" pitchFamily="34" charset="0"/>
            </a:endParaRPr>
          </a:p>
          <a:p>
            <a:r>
              <a:rPr lang="en-GB" sz="3600" b="1" dirty="0" smtClean="0">
                <a:solidFill>
                  <a:srgbClr val="663D8E"/>
                </a:solidFill>
                <a:latin typeface="GillSans Light" panose="020B0402020204020204" pitchFamily="34" charset="0"/>
              </a:rPr>
              <a:t>Be supportive </a:t>
            </a:r>
            <a:endParaRPr lang="en-GB" sz="3600" b="1" dirty="0">
              <a:solidFill>
                <a:srgbClr val="663D8E"/>
              </a:solidFill>
              <a:latin typeface="GillSans Light" panose="020B0402020204020204" pitchFamily="34" charset="0"/>
            </a:endParaRPr>
          </a:p>
          <a:p>
            <a:endParaRPr lang="en-GB" sz="3200" dirty="0">
              <a:solidFill>
                <a:prstClr val="black"/>
              </a:solidFill>
              <a:latin typeface="GillSans Light" panose="020B0402020204020204" pitchFamily="34" charset="0"/>
            </a:endParaRPr>
          </a:p>
        </p:txBody>
      </p:sp>
      <p:pic>
        <p:nvPicPr>
          <p:cNvPr id="6" name="Picture 2" descr="C:\Users\Sue Grogan\Dropbox\Business\Marketing\logos photos images\logos\Updated Sept 17\Final-large-scale-1 (2)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64201" y="5225719"/>
            <a:ext cx="989394" cy="14130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455734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15352" y="1883965"/>
            <a:ext cx="3846830" cy="991890"/>
          </a:xfrm>
        </p:spPr>
        <p:txBody>
          <a:bodyPr>
            <a:normAutofit/>
          </a:bodyPr>
          <a:lstStyle/>
          <a:p>
            <a:r>
              <a:rPr lang="en-US" sz="3200" dirty="0" smtClean="0">
                <a:latin typeface="Avenir Book" charset="0"/>
                <a:ea typeface="Avenir Book" charset="0"/>
                <a:cs typeface="Avenir Book" charset="0"/>
              </a:rPr>
              <a:t>Leicester Business Festival</a:t>
            </a:r>
            <a:endParaRPr lang="en-US" sz="3200" dirty="0">
              <a:latin typeface="Avenir Book" charset="0"/>
              <a:ea typeface="Avenir Book" charset="0"/>
              <a:cs typeface="Avenir Book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2629" y="2852936"/>
            <a:ext cx="4328649" cy="3378630"/>
          </a:xfrm>
        </p:spPr>
        <p:txBody>
          <a:bodyPr>
            <a:normAutofit lnSpcReduction="10000"/>
          </a:bodyPr>
          <a:lstStyle/>
          <a:p>
            <a:r>
              <a:rPr lang="en-US" sz="2000" dirty="0" smtClean="0">
                <a:latin typeface="Avenir Book" charset="0"/>
                <a:ea typeface="Avenir Book" charset="0"/>
                <a:cs typeface="Avenir Book" charset="0"/>
              </a:rPr>
              <a:t>The Region’s Largest Business Event</a:t>
            </a:r>
          </a:p>
          <a:p>
            <a:r>
              <a:rPr lang="en-US" sz="2000" dirty="0" smtClean="0">
                <a:latin typeface="Avenir Book" charset="0"/>
                <a:ea typeface="Avenir Book" charset="0"/>
                <a:cs typeface="Avenir Book" charset="0"/>
              </a:rPr>
              <a:t>LBF has gone global with attendees from China, Russia, Ecuador, France &amp; Greece!</a:t>
            </a:r>
          </a:p>
          <a:p>
            <a:r>
              <a:rPr lang="en-US" sz="2000" dirty="0" smtClean="0">
                <a:latin typeface="Avenir Book" charset="0"/>
                <a:ea typeface="Avenir Book" charset="0"/>
                <a:cs typeface="Avenir Book" charset="0"/>
              </a:rPr>
              <a:t>154 Events right </a:t>
            </a:r>
            <a:r>
              <a:rPr lang="en-US" sz="2000" dirty="0">
                <a:latin typeface="Avenir Book" charset="0"/>
                <a:ea typeface="Avenir Book" charset="0"/>
                <a:cs typeface="Avenir Book" charset="0"/>
              </a:rPr>
              <a:t>a</a:t>
            </a:r>
            <a:r>
              <a:rPr lang="en-US" sz="2000" dirty="0" smtClean="0">
                <a:latin typeface="Avenir Book" charset="0"/>
                <a:ea typeface="Avenir Book" charset="0"/>
                <a:cs typeface="Avenir Book" charset="0"/>
              </a:rPr>
              <a:t>cross the City &amp; County</a:t>
            </a:r>
          </a:p>
          <a:p>
            <a:r>
              <a:rPr lang="en-US" sz="2000" dirty="0" smtClean="0">
                <a:latin typeface="Avenir Book" charset="0"/>
                <a:ea typeface="Avenir Book" charset="0"/>
                <a:cs typeface="Avenir Book" charset="0"/>
              </a:rPr>
              <a:t>12,500+ attendees</a:t>
            </a:r>
          </a:p>
          <a:p>
            <a:r>
              <a:rPr lang="en-US" sz="2000" dirty="0" smtClean="0">
                <a:latin typeface="Avenir Book" charset="0"/>
                <a:ea typeface="Avenir Book" charset="0"/>
                <a:cs typeface="Avenir Book" charset="0"/>
              </a:rPr>
              <a:t>14M + marketing </a:t>
            </a:r>
            <a:r>
              <a:rPr lang="en-US" sz="2000" dirty="0">
                <a:latin typeface="Avenir Book" charset="0"/>
                <a:ea typeface="Avenir Book" charset="0"/>
                <a:cs typeface="Avenir Book" charset="0"/>
              </a:rPr>
              <a:t>r</a:t>
            </a:r>
            <a:r>
              <a:rPr lang="en-US" sz="2000" dirty="0" smtClean="0">
                <a:latin typeface="Avenir Book" charset="0"/>
                <a:ea typeface="Avenir Book" charset="0"/>
                <a:cs typeface="Avenir Book" charset="0"/>
              </a:rPr>
              <a:t>each</a:t>
            </a:r>
          </a:p>
          <a:p>
            <a:r>
              <a:rPr lang="en-US" sz="2000" dirty="0" smtClean="0">
                <a:latin typeface="Avenir Book" charset="0"/>
                <a:ea typeface="Avenir Book" charset="0"/>
                <a:cs typeface="Avenir Book" charset="0"/>
              </a:rPr>
              <a:t>Spanning 13 Sectors.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15353" y="379241"/>
            <a:ext cx="2771775" cy="838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12653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525" y="5871599"/>
            <a:ext cx="2232248" cy="533209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5936" y="5382512"/>
            <a:ext cx="1407486" cy="1407486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24847" y="260648"/>
            <a:ext cx="8352928" cy="53860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b="1" dirty="0">
                <a:solidFill>
                  <a:srgbClr val="663D8E"/>
                </a:solidFill>
                <a:latin typeface="GillSans Light" panose="020B0402020204020204" pitchFamily="34" charset="0"/>
              </a:rPr>
              <a:t>Retaining Staff will maintain your </a:t>
            </a:r>
          </a:p>
          <a:p>
            <a:pPr algn="ctr"/>
            <a:r>
              <a:rPr lang="en-GB" sz="3600" b="1" dirty="0">
                <a:solidFill>
                  <a:srgbClr val="663D8E"/>
                </a:solidFill>
                <a:latin typeface="GillSans Light" panose="020B0402020204020204" pitchFamily="34" charset="0"/>
              </a:rPr>
              <a:t>Productivity and Turnover</a:t>
            </a:r>
          </a:p>
          <a:p>
            <a:endParaRPr lang="en-GB" sz="3600" b="1" dirty="0">
              <a:solidFill>
                <a:srgbClr val="663D8E"/>
              </a:solidFill>
              <a:latin typeface="GillSans Light" panose="020B0402020204020204" pitchFamily="34" charset="0"/>
            </a:endParaRPr>
          </a:p>
          <a:p>
            <a:r>
              <a:rPr lang="en-GB" sz="3600" b="1" dirty="0">
                <a:solidFill>
                  <a:srgbClr val="663D8E"/>
                </a:solidFill>
                <a:latin typeface="GillSans Light" panose="020B0402020204020204" pitchFamily="34" charset="0"/>
              </a:rPr>
              <a:t>Keeping them focussed</a:t>
            </a:r>
          </a:p>
          <a:p>
            <a:r>
              <a:rPr lang="en-GB" sz="3600" b="1" dirty="0">
                <a:solidFill>
                  <a:srgbClr val="663D8E"/>
                </a:solidFill>
                <a:latin typeface="GillSans Light" panose="020B0402020204020204" pitchFamily="34" charset="0"/>
              </a:rPr>
              <a:t>Keeping them productive</a:t>
            </a:r>
          </a:p>
          <a:p>
            <a:r>
              <a:rPr lang="en-GB" sz="3600" b="1" dirty="0">
                <a:solidFill>
                  <a:srgbClr val="663D8E"/>
                </a:solidFill>
                <a:latin typeface="GillSans Light" panose="020B0402020204020204" pitchFamily="34" charset="0"/>
              </a:rPr>
              <a:t>Reducing their stress</a:t>
            </a:r>
          </a:p>
          <a:p>
            <a:r>
              <a:rPr lang="en-GB" sz="3600" b="1" dirty="0">
                <a:solidFill>
                  <a:srgbClr val="663D8E"/>
                </a:solidFill>
                <a:latin typeface="GillSans Light" panose="020B0402020204020204" pitchFamily="34" charset="0"/>
              </a:rPr>
              <a:t>Helping them to cope </a:t>
            </a:r>
          </a:p>
          <a:p>
            <a:endParaRPr lang="en-GB" sz="2000" b="1" dirty="0">
              <a:solidFill>
                <a:srgbClr val="663D8E"/>
              </a:solidFill>
              <a:latin typeface="GillSans Light" panose="020B0402020204020204" pitchFamily="34" charset="0"/>
            </a:endParaRPr>
          </a:p>
          <a:p>
            <a:r>
              <a:rPr lang="en-GB" sz="3600" b="1" dirty="0">
                <a:solidFill>
                  <a:srgbClr val="663D8E"/>
                </a:solidFill>
                <a:latin typeface="GillSans Light" panose="020B0402020204020204" pitchFamily="34" charset="0"/>
              </a:rPr>
              <a:t>Make you an Employer of Choice</a:t>
            </a:r>
          </a:p>
          <a:p>
            <a:r>
              <a:rPr lang="en-GB" sz="3600" b="1" dirty="0">
                <a:solidFill>
                  <a:srgbClr val="663D8E"/>
                </a:solidFill>
                <a:latin typeface="GillSans Light" panose="020B0402020204020204" pitchFamily="34" charset="0"/>
              </a:rPr>
              <a:t>Maintain your bottom line</a:t>
            </a:r>
            <a:endParaRPr lang="en-GB" sz="3200" dirty="0">
              <a:latin typeface="GillSans Light" panose="020B0402020204020204" pitchFamily="34" charset="0"/>
            </a:endParaRPr>
          </a:p>
        </p:txBody>
      </p:sp>
      <p:pic>
        <p:nvPicPr>
          <p:cNvPr id="6" name="Picture 2" descr="C:\Users\Sue Grogan\Dropbox\Business\Marketing\logos photos images\logos\Updated Sept 17\Final-large-scale-1 (2)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64201" y="5225719"/>
            <a:ext cx="989394" cy="14130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572455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525" y="5871599"/>
            <a:ext cx="2232248" cy="533209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5936" y="5382512"/>
            <a:ext cx="1407486" cy="1407486"/>
          </a:xfrm>
          <a:prstGeom prst="rect">
            <a:avLst/>
          </a:prstGeom>
        </p:spPr>
      </p:pic>
      <p:pic>
        <p:nvPicPr>
          <p:cNvPr id="5" name="Picture 2" descr="C:\Users\Sue Grogan\Dropbox\Business\Marketing\logos photos images\logos\Updated Sept 17\Final-large-scale-1 (2)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7476" y="5165072"/>
            <a:ext cx="989394" cy="14130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72018E66-A670-465C-8817-38B04207C258}"/>
              </a:ext>
            </a:extLst>
          </p:cNvPr>
          <p:cNvSpPr txBox="1"/>
          <p:nvPr/>
        </p:nvSpPr>
        <p:spPr>
          <a:xfrm>
            <a:off x="611560" y="548686"/>
            <a:ext cx="7992888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b="1" dirty="0">
                <a:solidFill>
                  <a:srgbClr val="663D8E"/>
                </a:solidFill>
                <a:latin typeface="GillSans Light" panose="020B0402020204020204"/>
              </a:rPr>
              <a:t>But what if …………………..</a:t>
            </a:r>
          </a:p>
          <a:p>
            <a:endParaRPr lang="en-GB" sz="2400" b="1" dirty="0">
              <a:solidFill>
                <a:srgbClr val="663D8E"/>
              </a:solidFill>
              <a:latin typeface="GillSans Light" panose="020B0402020204020204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srgbClr val="663D8E"/>
                </a:solidFill>
                <a:latin typeface="GillSans Light" panose="020B0402020204020204"/>
              </a:rPr>
              <a:t>You </a:t>
            </a:r>
            <a:r>
              <a:rPr lang="en-GB" sz="2400" dirty="0" smtClean="0">
                <a:solidFill>
                  <a:srgbClr val="663D8E"/>
                </a:solidFill>
                <a:latin typeface="GillSans Light" panose="020B0402020204020204"/>
              </a:rPr>
              <a:t>feel you need some help putting this into practice?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 smtClean="0">
                <a:solidFill>
                  <a:srgbClr val="663D8E"/>
                </a:solidFill>
                <a:latin typeface="GillSans Light" panose="020B0402020204020204"/>
              </a:rPr>
              <a:t>Your business only has a few employees Working and Caring?</a:t>
            </a:r>
            <a:endParaRPr lang="en-GB" sz="2400" dirty="0">
              <a:solidFill>
                <a:srgbClr val="663D8E"/>
              </a:solidFill>
              <a:latin typeface="GillSans Light" panose="020B0402020204020204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 smtClean="0">
                <a:solidFill>
                  <a:srgbClr val="663D8E"/>
                </a:solidFill>
                <a:latin typeface="GillSans Light" panose="020B0402020204020204"/>
              </a:rPr>
              <a:t>Your business is spread over a number of sites?</a:t>
            </a:r>
            <a:endParaRPr lang="en-GB" sz="2400" dirty="0">
              <a:solidFill>
                <a:srgbClr val="663D8E"/>
              </a:solidFill>
              <a:latin typeface="GillSans Light" panose="020B0402020204020204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srgbClr val="663D8E"/>
                </a:solidFill>
                <a:latin typeface="GillSans Light" panose="020B0402020204020204"/>
              </a:rPr>
              <a:t>You </a:t>
            </a:r>
            <a:r>
              <a:rPr lang="en-GB" sz="2400" dirty="0" smtClean="0">
                <a:solidFill>
                  <a:srgbClr val="663D8E"/>
                </a:solidFill>
                <a:latin typeface="GillSans Light" panose="020B0402020204020204"/>
              </a:rPr>
              <a:t>need a choice of options for both your management team and your employees?</a:t>
            </a:r>
            <a:endParaRPr lang="en-GB" sz="2400" dirty="0">
              <a:solidFill>
                <a:srgbClr val="663D8E"/>
              </a:solidFill>
              <a:latin typeface="GillSans Light" panose="020B0402020204020204"/>
            </a:endParaRPr>
          </a:p>
          <a:p>
            <a:endParaRPr lang="en-GB" sz="2400" dirty="0">
              <a:solidFill>
                <a:srgbClr val="663D8E"/>
              </a:solidFill>
              <a:latin typeface="GillSans Light" panose="020B0402020204020204"/>
            </a:endParaRPr>
          </a:p>
          <a:p>
            <a:r>
              <a:rPr lang="en-GB" sz="3600" b="1" dirty="0">
                <a:solidFill>
                  <a:srgbClr val="663D8E"/>
                </a:solidFill>
                <a:latin typeface="GillSans Light" panose="020B0402020204020204"/>
              </a:rPr>
              <a:t>In That Case</a:t>
            </a:r>
          </a:p>
          <a:p>
            <a:r>
              <a:rPr lang="en-GB" sz="2400" dirty="0">
                <a:solidFill>
                  <a:srgbClr val="663D8E"/>
                </a:solidFill>
                <a:latin typeface="GillSans Light" panose="020B0402020204020204"/>
              </a:rPr>
              <a:t>You might be </a:t>
            </a:r>
            <a:r>
              <a:rPr lang="en-GB" sz="2400" dirty="0" smtClean="0">
                <a:solidFill>
                  <a:srgbClr val="663D8E"/>
                </a:solidFill>
                <a:latin typeface="GillSans Light" panose="020B0402020204020204"/>
              </a:rPr>
              <a:t>grateful for help and the choice of bespoke In-House group training or an Online support programme for individual employees to access </a:t>
            </a:r>
            <a:endParaRPr lang="en-GB" sz="2400" dirty="0">
              <a:solidFill>
                <a:srgbClr val="663D8E"/>
              </a:solidFill>
              <a:latin typeface="GillSans Light" panose="020B0402020204020204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2400" dirty="0">
              <a:solidFill>
                <a:srgbClr val="663D8E"/>
              </a:solidFill>
              <a:latin typeface="GillSans Light" panose="020B0402020204020204"/>
            </a:endParaRPr>
          </a:p>
          <a:p>
            <a:endParaRPr lang="en-GB" sz="2400" b="1" dirty="0">
              <a:solidFill>
                <a:srgbClr val="663D8E"/>
              </a:solidFill>
              <a:latin typeface="GillSans Light" panose="020B0402020204020204"/>
            </a:endParaRPr>
          </a:p>
        </p:txBody>
      </p:sp>
    </p:spTree>
    <p:extLst>
      <p:ext uri="{BB962C8B-B14F-4D97-AF65-F5344CB8AC3E}">
        <p14:creationId xmlns:p14="http://schemas.microsoft.com/office/powerpoint/2010/main" val="11209978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525" y="5871599"/>
            <a:ext cx="2232248" cy="533209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5936" y="5382512"/>
            <a:ext cx="1407486" cy="1407486"/>
          </a:xfrm>
          <a:prstGeom prst="rect">
            <a:avLst/>
          </a:prstGeom>
        </p:spPr>
      </p:pic>
      <p:pic>
        <p:nvPicPr>
          <p:cNvPr id="5" name="Picture 2" descr="C:\Users\Sue Grogan\Dropbox\Business\Marketing\logos photos images\logos\Updated Sept 17\Final-large-scale-1 (2)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7476" y="5165072"/>
            <a:ext cx="989394" cy="14130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72018E66-A670-465C-8817-38B04207C258}"/>
              </a:ext>
            </a:extLst>
          </p:cNvPr>
          <p:cNvSpPr txBox="1"/>
          <p:nvPr/>
        </p:nvSpPr>
        <p:spPr>
          <a:xfrm>
            <a:off x="611560" y="548686"/>
            <a:ext cx="7992888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GB" sz="3600" b="1" dirty="0" smtClean="0">
              <a:solidFill>
                <a:srgbClr val="663D8E"/>
              </a:solidFill>
              <a:latin typeface="GillSans Light" panose="020B0402020204020204"/>
            </a:endParaRPr>
          </a:p>
          <a:p>
            <a:pPr algn="ctr"/>
            <a:endParaRPr lang="en-GB" sz="3600" b="1" dirty="0">
              <a:solidFill>
                <a:srgbClr val="663D8E"/>
              </a:solidFill>
              <a:latin typeface="GillSans Light" panose="020B0402020204020204"/>
            </a:endParaRPr>
          </a:p>
          <a:p>
            <a:pPr algn="ctr"/>
            <a:endParaRPr lang="en-GB" sz="3600" b="1" dirty="0" smtClean="0">
              <a:solidFill>
                <a:srgbClr val="663D8E"/>
              </a:solidFill>
              <a:latin typeface="GillSans Light" panose="020B0402020204020204"/>
            </a:endParaRPr>
          </a:p>
          <a:p>
            <a:pPr algn="ctr"/>
            <a:r>
              <a:rPr lang="en-GB" sz="3600" b="1" dirty="0" smtClean="0">
                <a:solidFill>
                  <a:srgbClr val="663D8E"/>
                </a:solidFill>
                <a:latin typeface="GillSans Light" panose="020B0402020204020204"/>
              </a:rPr>
              <a:t>We are here to help </a:t>
            </a:r>
          </a:p>
          <a:p>
            <a:pPr algn="ctr"/>
            <a:r>
              <a:rPr lang="en-GB" sz="3600" b="1" dirty="0">
                <a:solidFill>
                  <a:srgbClr val="663D8E"/>
                </a:solidFill>
                <a:latin typeface="GillSans Light" panose="020B0402020204020204"/>
              </a:rPr>
              <a:t>Y</a:t>
            </a:r>
            <a:r>
              <a:rPr lang="en-GB" sz="3600" b="1" dirty="0" smtClean="0">
                <a:solidFill>
                  <a:srgbClr val="663D8E"/>
                </a:solidFill>
                <a:latin typeface="GillSans Light" panose="020B0402020204020204"/>
              </a:rPr>
              <a:t>ou</a:t>
            </a:r>
          </a:p>
          <a:p>
            <a:pPr algn="ctr"/>
            <a:r>
              <a:rPr lang="en-GB" sz="3600" b="1" dirty="0">
                <a:solidFill>
                  <a:srgbClr val="663D8E"/>
                </a:solidFill>
                <a:latin typeface="GillSans Light" panose="020B0402020204020204"/>
              </a:rPr>
              <a:t>Y</a:t>
            </a:r>
            <a:r>
              <a:rPr lang="en-GB" sz="3600" b="1" dirty="0" smtClean="0">
                <a:solidFill>
                  <a:srgbClr val="663D8E"/>
                </a:solidFill>
                <a:latin typeface="GillSans Light" panose="020B0402020204020204"/>
              </a:rPr>
              <a:t>our clients </a:t>
            </a:r>
          </a:p>
          <a:p>
            <a:pPr algn="ctr"/>
            <a:r>
              <a:rPr lang="en-GB" sz="3600" b="1" dirty="0" smtClean="0">
                <a:solidFill>
                  <a:srgbClr val="663D8E"/>
                </a:solidFill>
                <a:latin typeface="GillSans Light" panose="020B0402020204020204"/>
              </a:rPr>
              <a:t>Your business </a:t>
            </a:r>
            <a:endParaRPr lang="en-GB" sz="3600" b="1" dirty="0">
              <a:solidFill>
                <a:srgbClr val="663D8E"/>
              </a:solidFill>
              <a:latin typeface="GillSans Light" panose="020B0402020204020204"/>
            </a:endParaRPr>
          </a:p>
          <a:p>
            <a:endParaRPr lang="en-GB" sz="2400" dirty="0">
              <a:solidFill>
                <a:srgbClr val="663D8E"/>
              </a:solidFill>
              <a:latin typeface="GillSans Light" panose="020B0402020204020204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2400" dirty="0">
              <a:solidFill>
                <a:srgbClr val="663D8E"/>
              </a:solidFill>
              <a:latin typeface="GillSans Light" panose="020B0402020204020204"/>
            </a:endParaRPr>
          </a:p>
          <a:p>
            <a:endParaRPr lang="en-GB" sz="2400" b="1" dirty="0">
              <a:solidFill>
                <a:srgbClr val="663D8E"/>
              </a:solidFill>
              <a:latin typeface="GillSans Light" panose="020B0402020204020204"/>
            </a:endParaRPr>
          </a:p>
        </p:txBody>
      </p:sp>
    </p:spTree>
    <p:extLst>
      <p:ext uri="{BB962C8B-B14F-4D97-AF65-F5344CB8AC3E}">
        <p14:creationId xmlns:p14="http://schemas.microsoft.com/office/powerpoint/2010/main" val="21815744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5095700" y="3251997"/>
            <a:ext cx="3724773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1" dirty="0">
                <a:solidFill>
                  <a:srgbClr val="663D8E"/>
                </a:solidFill>
                <a:latin typeface="GillSans Light" panose="020B0402020204020204" pitchFamily="34" charset="0"/>
                <a:hlinkClick r:id="rId2"/>
              </a:rPr>
              <a:t>sue@joinedupwork.co.uk</a:t>
            </a:r>
            <a:endParaRPr lang="en-GB" sz="2000" b="1" dirty="0">
              <a:solidFill>
                <a:srgbClr val="663D8E"/>
              </a:solidFill>
              <a:latin typeface="GillSans Light" panose="020B0402020204020204" pitchFamily="34" charset="0"/>
            </a:endParaRPr>
          </a:p>
          <a:p>
            <a:endParaRPr lang="en-GB" sz="2000" b="1" dirty="0">
              <a:solidFill>
                <a:srgbClr val="663D8E"/>
              </a:solidFill>
              <a:latin typeface="GillSans Light" panose="020B0402020204020204" pitchFamily="34" charset="0"/>
            </a:endParaRPr>
          </a:p>
          <a:p>
            <a:r>
              <a:rPr lang="en-GB" sz="2000" b="1" dirty="0">
                <a:solidFill>
                  <a:srgbClr val="663D8E"/>
                </a:solidFill>
                <a:latin typeface="GillSans Light" panose="020B0402020204020204" pitchFamily="34" charset="0"/>
                <a:hlinkClick r:id="rId3"/>
              </a:rPr>
              <a:t>www.joinedupwork.co.uk</a:t>
            </a:r>
            <a:endParaRPr lang="en-GB" sz="2000" b="1" dirty="0">
              <a:solidFill>
                <a:srgbClr val="663D8E"/>
              </a:solidFill>
              <a:latin typeface="GillSans Light" panose="020B0402020204020204" pitchFamily="34" charset="0"/>
            </a:endParaRPr>
          </a:p>
          <a:p>
            <a:endParaRPr lang="en-GB" sz="2000" b="1" dirty="0">
              <a:solidFill>
                <a:srgbClr val="663D8E"/>
              </a:solidFill>
              <a:latin typeface="GillSans Light" panose="020B0402020204020204" pitchFamily="34" charset="0"/>
            </a:endParaRPr>
          </a:p>
          <a:p>
            <a:r>
              <a:rPr lang="en-GB" sz="2000" b="1" dirty="0">
                <a:solidFill>
                  <a:srgbClr val="663D8E"/>
                </a:solidFill>
                <a:latin typeface="GillSans Light" panose="020B0402020204020204" pitchFamily="34" charset="0"/>
              </a:rPr>
              <a:t>Tel: 0116 4300 371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525" y="5871599"/>
            <a:ext cx="2232248" cy="53320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5936" y="5382512"/>
            <a:ext cx="1407486" cy="140748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3059" y="907690"/>
            <a:ext cx="3182147" cy="760108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127679" y="2975004"/>
            <a:ext cx="4572000" cy="1908215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en-GB" b="1" dirty="0">
              <a:solidFill>
                <a:srgbClr val="663D8E"/>
              </a:solidFill>
              <a:latin typeface="GillSans Light" panose="020B0402020204020204" pitchFamily="34" charset="0"/>
              <a:hlinkClick r:id="rId2"/>
            </a:endParaRPr>
          </a:p>
          <a:p>
            <a:r>
              <a:rPr lang="en-GB" sz="2000" b="1" dirty="0">
                <a:solidFill>
                  <a:srgbClr val="663D8E"/>
                </a:solidFill>
                <a:latin typeface="GillSans Light" panose="020B0402020204020204" pitchFamily="34" charset="0"/>
                <a:hlinkClick r:id="rId2"/>
              </a:rPr>
              <a:t>enquiries@sunrisehomesupport.co.uk</a:t>
            </a:r>
            <a:endParaRPr lang="en-GB" sz="2000" b="1" dirty="0">
              <a:solidFill>
                <a:srgbClr val="663D8E"/>
              </a:solidFill>
              <a:latin typeface="GillSans Light" panose="020B0402020204020204" pitchFamily="34" charset="0"/>
            </a:endParaRPr>
          </a:p>
          <a:p>
            <a:endParaRPr lang="en-GB" sz="2000" b="1" dirty="0">
              <a:solidFill>
                <a:srgbClr val="663D8E"/>
              </a:solidFill>
              <a:latin typeface="GillSans Light" panose="020B0402020204020204" pitchFamily="34" charset="0"/>
            </a:endParaRPr>
          </a:p>
          <a:p>
            <a:r>
              <a:rPr lang="en-GB" sz="2000" b="1" dirty="0">
                <a:solidFill>
                  <a:srgbClr val="663D8E"/>
                </a:solidFill>
                <a:latin typeface="GillSans Light" panose="020B0402020204020204" pitchFamily="34" charset="0"/>
              </a:rPr>
              <a:t>www.sunrisehomessupport.co.uk</a:t>
            </a:r>
          </a:p>
          <a:p>
            <a:endParaRPr lang="en-GB" sz="2000" b="1" dirty="0">
              <a:solidFill>
                <a:srgbClr val="663D8E"/>
              </a:solidFill>
              <a:latin typeface="GillSans Light" panose="020B0402020204020204" pitchFamily="34" charset="0"/>
            </a:endParaRPr>
          </a:p>
          <a:p>
            <a:r>
              <a:rPr lang="en-GB" sz="2000" b="1" dirty="0">
                <a:solidFill>
                  <a:srgbClr val="663D8E"/>
                </a:solidFill>
                <a:latin typeface="GillSans Light" panose="020B0402020204020204" pitchFamily="34" charset="0"/>
              </a:rPr>
              <a:t>Tel</a:t>
            </a:r>
            <a:r>
              <a:rPr lang="en-GB" sz="2000" b="1">
                <a:solidFill>
                  <a:srgbClr val="663D8E"/>
                </a:solidFill>
                <a:latin typeface="GillSans Light" panose="020B0402020204020204" pitchFamily="34" charset="0"/>
              </a:rPr>
              <a:t>: 0116 4300 230</a:t>
            </a:r>
            <a:endParaRPr lang="en-GB" sz="2000" b="1" dirty="0">
              <a:solidFill>
                <a:srgbClr val="663D8E"/>
              </a:solidFill>
              <a:latin typeface="GillSans Light" panose="020B0402020204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67544" y="2098885"/>
            <a:ext cx="283608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b="1" dirty="0">
                <a:solidFill>
                  <a:srgbClr val="663D8E"/>
                </a:solidFill>
                <a:latin typeface="GillSans Light" panose="020B0402020204020204" pitchFamily="34" charset="0"/>
              </a:rPr>
              <a:t>Joanne Warren 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5112645" y="2098885"/>
            <a:ext cx="283608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b="1" dirty="0">
                <a:solidFill>
                  <a:srgbClr val="663D8E"/>
                </a:solidFill>
                <a:latin typeface="GillSans Light" panose="020B0402020204020204" pitchFamily="34" charset="0"/>
              </a:rPr>
              <a:t>Sue Grogan</a:t>
            </a:r>
          </a:p>
        </p:txBody>
      </p:sp>
      <p:pic>
        <p:nvPicPr>
          <p:cNvPr id="11" name="Picture 2" descr="C:\Users\Sue Grogan\Dropbox\Business\Marketing\logos photos images\logos\Updated Sept 17\Final-large-scale-1 (2)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4032" y="5199282"/>
            <a:ext cx="989394" cy="14130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 descr="C:\Users\Sue Grogan\Dropbox\Business\Marketing\logos photos images\logos\Updated Sept 17\Web-Logo (2)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17925" y="744358"/>
            <a:ext cx="2880320" cy="9250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879884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 txBox="1">
            <a:spLocks/>
          </p:cNvSpPr>
          <p:nvPr/>
        </p:nvSpPr>
        <p:spPr>
          <a:xfrm>
            <a:off x="4987636" y="404664"/>
            <a:ext cx="3296516" cy="104653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kern="1200">
                <a:solidFill>
                  <a:schemeClr val="tx1"/>
                </a:solidFill>
                <a:latin typeface="+mn-lt"/>
                <a:ea typeface="+mj-ea"/>
                <a:cs typeface="+mj-cs"/>
              </a:defRPr>
            </a:lvl1pPr>
          </a:lstStyle>
          <a:p>
            <a:r>
              <a:rPr lang="en-US" sz="3200" dirty="0" smtClean="0">
                <a:solidFill>
                  <a:prstClr val="black"/>
                </a:solidFill>
                <a:latin typeface="Avenir Book" charset="0"/>
                <a:ea typeface="Avenir Book" charset="0"/>
                <a:cs typeface="Avenir Book" charset="0"/>
              </a:rPr>
              <a:t>Thank You</a:t>
            </a:r>
            <a:endParaRPr lang="en-US" sz="3200" dirty="0">
              <a:solidFill>
                <a:prstClr val="black"/>
              </a:solidFill>
              <a:latin typeface="Avenir Book" charset="0"/>
              <a:ea typeface="Avenir Book" charset="0"/>
              <a:cs typeface="Avenir Book" charset="0"/>
            </a:endParaRPr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4841598" y="1340769"/>
            <a:ext cx="4122491" cy="1944216"/>
          </a:xfrm>
        </p:spPr>
        <p:txBody>
          <a:bodyPr>
            <a:noAutofit/>
          </a:bodyPr>
          <a:lstStyle/>
          <a:p>
            <a:r>
              <a:rPr lang="en-GB" sz="2000" dirty="0" smtClean="0">
                <a:latin typeface="Avenir Book" charset="0"/>
                <a:ea typeface="Avenir Book" charset="0"/>
                <a:cs typeface="Avenir Book" charset="0"/>
              </a:rPr>
              <a:t>Please provide your feedback and obtain copies of this presentation at:</a:t>
            </a:r>
          </a:p>
          <a:p>
            <a:endParaRPr lang="en-GB" sz="2000" dirty="0" smtClean="0">
              <a:latin typeface="Avenir Book" charset="0"/>
              <a:ea typeface="Avenir Book" charset="0"/>
              <a:cs typeface="Avenir Book" charset="0"/>
            </a:endParaRPr>
          </a:p>
          <a:p>
            <a:pPr marL="0" indent="0" algn="ctr">
              <a:buNone/>
            </a:pPr>
            <a:r>
              <a:rPr lang="en-GB" sz="2000" dirty="0" err="1" smtClean="0">
                <a:latin typeface="Avenir Book" charset="0"/>
                <a:ea typeface="Avenir Book" charset="0"/>
                <a:cs typeface="Avenir Book" charset="0"/>
              </a:rPr>
              <a:t>www.leicesterbusinessfestival.com</a:t>
            </a:r>
            <a:endParaRPr lang="en-GB" sz="2000" dirty="0" smtClean="0">
              <a:latin typeface="Avenir Book" charset="0"/>
              <a:ea typeface="Avenir Book" charset="0"/>
              <a:cs typeface="Avenir Book" charset="0"/>
            </a:endParaRPr>
          </a:p>
          <a:p>
            <a:endParaRPr lang="en-US" sz="2000" dirty="0" smtClean="0">
              <a:latin typeface="Avenir Book" charset="0"/>
              <a:ea typeface="Avenir Book" charset="0"/>
              <a:cs typeface="Avenir Book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16957" y="3212976"/>
            <a:ext cx="2771775" cy="8382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8024" y="4271814"/>
            <a:ext cx="1440160" cy="144016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2429" y="4653136"/>
            <a:ext cx="2836380" cy="6775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9296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15352" y="336519"/>
            <a:ext cx="3846830" cy="991890"/>
          </a:xfrm>
        </p:spPr>
        <p:txBody>
          <a:bodyPr>
            <a:normAutofit/>
          </a:bodyPr>
          <a:lstStyle/>
          <a:p>
            <a:pPr fontAlgn="base"/>
            <a:r>
              <a:rPr lang="en-US" sz="3200" dirty="0"/>
              <a:t>LBF2018 - It's </a:t>
            </a:r>
            <a:r>
              <a:rPr lang="en-US" sz="3200" dirty="0" smtClean="0"/>
              <a:t>Back!</a:t>
            </a:r>
            <a:br>
              <a:rPr lang="en-US" sz="3200" dirty="0" smtClean="0"/>
            </a:br>
            <a:r>
              <a:rPr lang="en-US" sz="3200" dirty="0" smtClean="0"/>
              <a:t>So </a:t>
            </a:r>
            <a:r>
              <a:rPr lang="en-US" sz="3200" dirty="0"/>
              <a:t>Get Involved Now!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15352" y="1428958"/>
            <a:ext cx="4328649" cy="3378630"/>
          </a:xfrm>
        </p:spPr>
        <p:txBody>
          <a:bodyPr>
            <a:normAutofit/>
          </a:bodyPr>
          <a:lstStyle/>
          <a:p>
            <a:pPr fontAlgn="base"/>
            <a:endParaRPr lang="en-US" sz="2000" dirty="0"/>
          </a:p>
          <a:p>
            <a:pPr fontAlgn="base"/>
            <a:r>
              <a:rPr lang="en-US" sz="2000" dirty="0"/>
              <a:t>Host an Event</a:t>
            </a:r>
          </a:p>
          <a:p>
            <a:pPr fontAlgn="base"/>
            <a:r>
              <a:rPr lang="en-US" sz="2000" dirty="0"/>
              <a:t>Partner or Sponsor</a:t>
            </a:r>
          </a:p>
          <a:p>
            <a:pPr fontAlgn="base"/>
            <a:r>
              <a:rPr lang="en-US" sz="2000" dirty="0"/>
              <a:t>Promote</a:t>
            </a:r>
          </a:p>
          <a:p>
            <a:pPr fontAlgn="base"/>
            <a:r>
              <a:rPr lang="en-US" sz="2000" dirty="0"/>
              <a:t>Provide a Venue</a:t>
            </a:r>
          </a:p>
          <a:p>
            <a:pPr fontAlgn="base"/>
            <a:r>
              <a:rPr lang="en-US" sz="2000" dirty="0"/>
              <a:t>Become a Sector </a:t>
            </a:r>
            <a:r>
              <a:rPr lang="en-US" sz="2000" dirty="0" smtClean="0"/>
              <a:t>Lead</a:t>
            </a:r>
          </a:p>
          <a:p>
            <a:pPr marL="0" indent="0" fontAlgn="base">
              <a:buNone/>
            </a:pPr>
            <a:r>
              <a:rPr lang="en-US" sz="2000" dirty="0"/>
              <a:t>​​</a:t>
            </a:r>
            <a:r>
              <a:rPr lang="en-US" sz="2000" dirty="0" smtClean="0"/>
              <a:t>0116 </a:t>
            </a:r>
            <a:r>
              <a:rPr lang="en-US" sz="2000" dirty="0"/>
              <a:t>464 </a:t>
            </a:r>
            <a:r>
              <a:rPr lang="en-US" sz="2000" dirty="0" smtClean="0"/>
              <a:t>5995</a:t>
            </a:r>
          </a:p>
          <a:p>
            <a:pPr marL="0" indent="0" fontAlgn="base">
              <a:buNone/>
            </a:pPr>
            <a:r>
              <a:rPr lang="en-US" sz="2000" dirty="0" smtClean="0">
                <a:hlinkClick r:id="rId2"/>
              </a:rPr>
              <a:t>hello@associate-events.com</a:t>
            </a:r>
            <a:endParaRPr lang="en-US" sz="2000" dirty="0"/>
          </a:p>
        </p:txBody>
      </p:sp>
      <p:sp>
        <p:nvSpPr>
          <p:cNvPr id="4" name="Rectangle 3"/>
          <p:cNvSpPr/>
          <p:nvPr/>
        </p:nvSpPr>
        <p:spPr>
          <a:xfrm>
            <a:off x="4815352" y="1328409"/>
            <a:ext cx="247061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base"/>
            <a:r>
              <a:rPr lang="en-US" dirty="0">
                <a:solidFill>
                  <a:prstClr val="black"/>
                </a:solidFill>
              </a:rPr>
              <a:t>We need your support!  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0498" y="4574231"/>
            <a:ext cx="1440160" cy="144016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6176" y="4955553"/>
            <a:ext cx="2836380" cy="6775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11450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18224" y="1808195"/>
            <a:ext cx="3978545" cy="3656209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18220" y="1073258"/>
            <a:ext cx="2011230" cy="991890"/>
          </a:xfrm>
        </p:spPr>
        <p:txBody>
          <a:bodyPr>
            <a:normAutofit fontScale="90000"/>
          </a:bodyPr>
          <a:lstStyle/>
          <a:p>
            <a:r>
              <a:rPr lang="en-US" sz="3200" dirty="0" smtClean="0">
                <a:latin typeface="Avenir Book" charset="0"/>
                <a:ea typeface="Avenir Book" charset="0"/>
                <a:cs typeface="Avenir Book" charset="0"/>
              </a:rPr>
              <a:t>Partners </a:t>
            </a:r>
            <a:r>
              <a:rPr lang="en-US" sz="3200" smtClean="0">
                <a:latin typeface="Avenir Book" charset="0"/>
                <a:ea typeface="Avenir Book" charset="0"/>
                <a:cs typeface="Avenir Book" charset="0"/>
              </a:rPr>
              <a:t>&amp; Sponsors</a:t>
            </a:r>
            <a:endParaRPr lang="en-US" sz="3200" dirty="0">
              <a:latin typeface="Avenir Book" charset="0"/>
              <a:ea typeface="Avenir Book" charset="0"/>
              <a:cs typeface="Avenir Book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495888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42416" y="404664"/>
            <a:ext cx="6427922" cy="991890"/>
          </a:xfrm>
        </p:spPr>
        <p:txBody>
          <a:bodyPr>
            <a:normAutofit/>
          </a:bodyPr>
          <a:lstStyle/>
          <a:p>
            <a:r>
              <a:rPr lang="en-US" sz="3200" dirty="0" smtClean="0">
                <a:latin typeface="Avenir Book" charset="0"/>
                <a:ea typeface="Avenir Book" charset="0"/>
                <a:cs typeface="Avenir Book" charset="0"/>
              </a:rPr>
              <a:t>Welcome</a:t>
            </a:r>
            <a:endParaRPr lang="en-US" sz="3200" dirty="0">
              <a:latin typeface="Avenir Book" charset="0"/>
              <a:ea typeface="Avenir Book" charset="0"/>
              <a:cs typeface="Avenir Book" charset="0"/>
            </a:endParaRPr>
          </a:p>
        </p:txBody>
      </p:sp>
      <p:sp>
        <p:nvSpPr>
          <p:cNvPr id="4" name="Subtitle 2"/>
          <p:cNvSpPr txBox="1">
            <a:spLocks/>
          </p:cNvSpPr>
          <p:nvPr/>
        </p:nvSpPr>
        <p:spPr>
          <a:xfrm>
            <a:off x="4698180" y="1814338"/>
            <a:ext cx="2706789" cy="9361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/>
              <a:buNone/>
            </a:pPr>
            <a:r>
              <a:rPr lang="en-US" sz="2200" dirty="0" smtClean="0">
                <a:solidFill>
                  <a:prstClr val="black"/>
                </a:solidFill>
                <a:latin typeface="Avenir Book" charset="0"/>
                <a:ea typeface="Avenir Book" charset="0"/>
                <a:cs typeface="Avenir Book" charset="0"/>
              </a:rPr>
              <a:t>Sue Grogan </a:t>
            </a:r>
          </a:p>
          <a:p>
            <a:pPr marL="0" indent="0">
              <a:buFont typeface="Arial"/>
              <a:buNone/>
            </a:pPr>
            <a:r>
              <a:rPr lang="en-US" sz="2200" dirty="0" smtClean="0">
                <a:solidFill>
                  <a:prstClr val="black"/>
                </a:solidFill>
                <a:latin typeface="Avenir Book" charset="0"/>
                <a:ea typeface="Avenir Book" charset="0"/>
                <a:cs typeface="Avenir Book" charset="0"/>
              </a:rPr>
              <a:t>Joined-Up Working</a:t>
            </a:r>
          </a:p>
          <a:p>
            <a:pPr marL="0" indent="0">
              <a:buFont typeface="Arial"/>
              <a:buNone/>
            </a:pPr>
            <a:endParaRPr lang="en-US" sz="2200" dirty="0">
              <a:solidFill>
                <a:prstClr val="black"/>
              </a:solidFill>
              <a:latin typeface="Avenir Book" charset="0"/>
              <a:ea typeface="Avenir Book" charset="0"/>
              <a:cs typeface="Avenir Book" charset="0"/>
            </a:endParaRPr>
          </a:p>
        </p:txBody>
      </p:sp>
      <p:sp>
        <p:nvSpPr>
          <p:cNvPr id="6" name="Subtitle 2"/>
          <p:cNvSpPr txBox="1">
            <a:spLocks/>
          </p:cNvSpPr>
          <p:nvPr/>
        </p:nvSpPr>
        <p:spPr>
          <a:xfrm>
            <a:off x="4644009" y="3717032"/>
            <a:ext cx="3312368" cy="115212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/>
              <a:buNone/>
            </a:pPr>
            <a:r>
              <a:rPr lang="en-US" sz="2200" dirty="0" smtClean="0">
                <a:solidFill>
                  <a:prstClr val="black"/>
                </a:solidFill>
                <a:latin typeface="Avenir Book" charset="0"/>
                <a:ea typeface="Avenir Book" charset="0"/>
                <a:cs typeface="Avenir Book" charset="0"/>
              </a:rPr>
              <a:t>Joanne Warren</a:t>
            </a:r>
          </a:p>
          <a:p>
            <a:pPr marL="0" indent="0">
              <a:buFont typeface="Arial"/>
              <a:buNone/>
            </a:pPr>
            <a:r>
              <a:rPr lang="en-US" sz="2200" dirty="0" smtClean="0">
                <a:solidFill>
                  <a:prstClr val="black"/>
                </a:solidFill>
                <a:latin typeface="Avenir Book" charset="0"/>
                <a:ea typeface="Avenir Book" charset="0"/>
                <a:cs typeface="Avenir Book" charset="0"/>
              </a:rPr>
              <a:t>Sunrise Home Support </a:t>
            </a:r>
          </a:p>
          <a:p>
            <a:pPr marL="0" indent="0">
              <a:buFont typeface="Arial"/>
              <a:buNone/>
            </a:pPr>
            <a:endParaRPr lang="en-US" sz="2200" dirty="0">
              <a:solidFill>
                <a:prstClr val="black"/>
              </a:solidFill>
              <a:latin typeface="Avenir Book" charset="0"/>
              <a:ea typeface="Avenir Book" charset="0"/>
              <a:cs typeface="Avenir Book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4008" y="4653136"/>
            <a:ext cx="3164513" cy="755896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8024" y="2636912"/>
            <a:ext cx="2345520" cy="7505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35670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55576" y="3284985"/>
            <a:ext cx="756084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000" b="1" dirty="0">
                <a:solidFill>
                  <a:srgbClr val="663D8E"/>
                </a:solidFill>
                <a:latin typeface="GillSans Light" panose="020B0402020204020204" pitchFamily="34" charset="0"/>
              </a:rPr>
              <a:t>Save Your Business Money by Retaining Experienced Staff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437184"/>
            <a:ext cx="2623412" cy="62664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9792" y="5634073"/>
            <a:ext cx="3059832" cy="1223933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853444" y="2047225"/>
            <a:ext cx="475252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400" dirty="0">
                <a:solidFill>
                  <a:srgbClr val="663D8E"/>
                </a:solidFill>
                <a:latin typeface="GillSans Light" panose="020B0402020204020204" pitchFamily="34" charset="0"/>
              </a:rPr>
              <a:t>October 24</a:t>
            </a:r>
            <a:r>
              <a:rPr lang="en-GB" sz="4400" baseline="30000" dirty="0">
                <a:solidFill>
                  <a:srgbClr val="663D8E"/>
                </a:solidFill>
                <a:latin typeface="GillSans Light" panose="020B0402020204020204" pitchFamily="34" charset="0"/>
              </a:rPr>
              <a:t>th</a:t>
            </a:r>
            <a:r>
              <a:rPr lang="en-GB" sz="4400" dirty="0">
                <a:solidFill>
                  <a:srgbClr val="663D8E"/>
                </a:solidFill>
                <a:latin typeface="GillSans Light" panose="020B0402020204020204" pitchFamily="34" charset="0"/>
              </a:rPr>
              <a:t> 2017 </a:t>
            </a:r>
          </a:p>
        </p:txBody>
      </p:sp>
      <p:pic>
        <p:nvPicPr>
          <p:cNvPr id="7" name="Picture 2" descr="C:\Users\Sue Grogan\Dropbox\Business\Marketing\logos photos images\logos\Updated Sept 17\Web-Logo (2)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8489" y="287987"/>
            <a:ext cx="2880320" cy="9250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641642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525" y="5871599"/>
            <a:ext cx="2232248" cy="533209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5936" y="5382512"/>
            <a:ext cx="1407486" cy="1407486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95538" y="188640"/>
            <a:ext cx="8136904" cy="63709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b="1" dirty="0" smtClean="0">
                <a:solidFill>
                  <a:srgbClr val="663D8E"/>
                </a:solidFill>
                <a:latin typeface="GillSans Light" panose="020B0402020204020204" pitchFamily="34" charset="0"/>
              </a:rPr>
              <a:t>Who are we talking about?</a:t>
            </a:r>
            <a:endParaRPr lang="en-GB" sz="3600" b="1" dirty="0">
              <a:solidFill>
                <a:srgbClr val="663D8E"/>
              </a:solidFill>
              <a:latin typeface="GillSans Light" panose="020B0402020204020204" pitchFamily="34" charset="0"/>
            </a:endParaRPr>
          </a:p>
          <a:p>
            <a:endParaRPr lang="en-GB" sz="3600" b="1" dirty="0">
              <a:solidFill>
                <a:srgbClr val="663D8E"/>
              </a:solidFill>
              <a:latin typeface="GillSans Light" panose="020B0402020204020204" pitchFamily="34" charset="0"/>
            </a:endParaRPr>
          </a:p>
          <a:p>
            <a:r>
              <a:rPr lang="en-GB" sz="3200" b="1" dirty="0" smtClean="0">
                <a:solidFill>
                  <a:srgbClr val="663D8E"/>
                </a:solidFill>
                <a:latin typeface="GillSans Light" panose="020B0402020204020204" pitchFamily="34" charset="0"/>
              </a:rPr>
              <a:t>Experienced staff aged mainly 45+</a:t>
            </a:r>
          </a:p>
          <a:p>
            <a:r>
              <a:rPr lang="en-GB" sz="3200" b="1" dirty="0" smtClean="0">
                <a:solidFill>
                  <a:srgbClr val="663D8E"/>
                </a:solidFill>
                <a:latin typeface="GillSans Light" panose="020B0402020204020204" pitchFamily="34" charset="0"/>
              </a:rPr>
              <a:t>Have an Elderly Relative with Dementia or Alzheimer’s Disease</a:t>
            </a:r>
          </a:p>
          <a:p>
            <a:r>
              <a:rPr lang="en-GB" sz="3200" b="1" dirty="0" smtClean="0">
                <a:solidFill>
                  <a:srgbClr val="663D8E"/>
                </a:solidFill>
                <a:latin typeface="GillSans Light" panose="020B0402020204020204" pitchFamily="34" charset="0"/>
              </a:rPr>
              <a:t>Working and……………..</a:t>
            </a:r>
          </a:p>
          <a:p>
            <a:r>
              <a:rPr lang="en-GB" sz="3200" b="1" dirty="0" smtClean="0">
                <a:solidFill>
                  <a:srgbClr val="663D8E"/>
                </a:solidFill>
                <a:latin typeface="GillSans Light" panose="020B0402020204020204" pitchFamily="34" charset="0"/>
              </a:rPr>
              <a:t>Managing or providing direct Care </a:t>
            </a:r>
          </a:p>
          <a:p>
            <a:endParaRPr lang="en-GB" sz="3200" b="1" dirty="0">
              <a:solidFill>
                <a:srgbClr val="663D8E"/>
              </a:solidFill>
              <a:latin typeface="GillSans Light" panose="020B0402020204020204" pitchFamily="34" charset="0"/>
            </a:endParaRPr>
          </a:p>
          <a:p>
            <a:r>
              <a:rPr lang="en-GB" sz="3200" b="1" dirty="0" smtClean="0">
                <a:solidFill>
                  <a:srgbClr val="663D8E"/>
                </a:solidFill>
                <a:latin typeface="GillSans Light" panose="020B0402020204020204" pitchFamily="34" charset="0"/>
              </a:rPr>
              <a:t>They may work for you or one of your clients</a:t>
            </a:r>
          </a:p>
          <a:p>
            <a:r>
              <a:rPr lang="en-GB" sz="3200" b="1" dirty="0">
                <a:solidFill>
                  <a:srgbClr val="663D8E"/>
                </a:solidFill>
                <a:latin typeface="GillSans Light" panose="020B0402020204020204" pitchFamily="34" charset="0"/>
              </a:rPr>
              <a:t>Trying to cope with Working and Caring </a:t>
            </a:r>
          </a:p>
          <a:p>
            <a:endParaRPr lang="en-GB" sz="3200" b="1" dirty="0">
              <a:solidFill>
                <a:srgbClr val="663D8E"/>
              </a:solidFill>
              <a:latin typeface="GillSans Light" panose="020B0402020204020204" pitchFamily="34" charset="0"/>
            </a:endParaRPr>
          </a:p>
          <a:p>
            <a:endParaRPr lang="en-GB" sz="4000" b="1" dirty="0">
              <a:solidFill>
                <a:srgbClr val="663D8E"/>
              </a:solidFill>
              <a:latin typeface="GillSans Light" panose="020B0402020204020204" pitchFamily="34" charset="0"/>
            </a:endParaRPr>
          </a:p>
        </p:txBody>
      </p:sp>
      <p:pic>
        <p:nvPicPr>
          <p:cNvPr id="6" name="Picture 2" descr="C:\Users\Sue Grogan\Dropbox\Business\Marketing\logos photos images\logos\Updated Sept 17\Final-large-scale-1 (2)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7476" y="5165072"/>
            <a:ext cx="989394" cy="14130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306225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525" y="5871599"/>
            <a:ext cx="2232248" cy="533209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5936" y="5382512"/>
            <a:ext cx="1407486" cy="1407486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95538" y="188640"/>
            <a:ext cx="8136904" cy="77251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b="1" dirty="0">
                <a:solidFill>
                  <a:srgbClr val="663D8E"/>
                </a:solidFill>
                <a:latin typeface="GillSans Light" panose="020B0402020204020204" pitchFamily="34" charset="0"/>
              </a:rPr>
              <a:t>Statistics that affect everybody </a:t>
            </a:r>
          </a:p>
          <a:p>
            <a:endParaRPr lang="en-GB" sz="3600" b="1" dirty="0">
              <a:solidFill>
                <a:srgbClr val="663D8E"/>
              </a:solidFill>
              <a:latin typeface="GillSans Light" panose="020B0402020204020204" pitchFamily="34" charset="0"/>
            </a:endParaRPr>
          </a:p>
          <a:p>
            <a:r>
              <a:rPr lang="en-GB" sz="3600" b="1" dirty="0">
                <a:solidFill>
                  <a:srgbClr val="663D8E"/>
                </a:solidFill>
                <a:latin typeface="GillSans Light" panose="020B0402020204020204" pitchFamily="34" charset="0"/>
              </a:rPr>
              <a:t>6.5 million adults in UK are Carers</a:t>
            </a:r>
          </a:p>
          <a:p>
            <a:endParaRPr lang="en-GB" sz="2400" b="1" dirty="0">
              <a:solidFill>
                <a:srgbClr val="663D8E"/>
              </a:solidFill>
              <a:latin typeface="GillSans Light" panose="020B0402020204020204" pitchFamily="34" charset="0"/>
            </a:endParaRPr>
          </a:p>
          <a:p>
            <a:r>
              <a:rPr lang="en-GB" sz="3600" b="1" dirty="0">
                <a:solidFill>
                  <a:srgbClr val="663D8E"/>
                </a:solidFill>
                <a:latin typeface="GillSans Light" panose="020B0402020204020204" pitchFamily="34" charset="0"/>
              </a:rPr>
              <a:t>1 in 8 adults </a:t>
            </a:r>
          </a:p>
          <a:p>
            <a:endParaRPr lang="en-GB" sz="2400" b="1" dirty="0">
              <a:solidFill>
                <a:srgbClr val="663D8E"/>
              </a:solidFill>
              <a:latin typeface="GillSans Light" panose="020B0402020204020204" pitchFamily="34" charset="0"/>
            </a:endParaRPr>
          </a:p>
          <a:p>
            <a:r>
              <a:rPr lang="en-GB" sz="3600" b="1" dirty="0">
                <a:solidFill>
                  <a:srgbClr val="663D8E"/>
                </a:solidFill>
                <a:latin typeface="GillSans Light" panose="020B0402020204020204" pitchFamily="34" charset="0"/>
              </a:rPr>
              <a:t>58% women   -   42% men</a:t>
            </a:r>
          </a:p>
          <a:p>
            <a:endParaRPr lang="en-GB" sz="2400" b="1" dirty="0">
              <a:solidFill>
                <a:srgbClr val="663D8E"/>
              </a:solidFill>
              <a:latin typeface="GillSans Light" panose="020B0402020204020204" pitchFamily="34" charset="0"/>
            </a:endParaRPr>
          </a:p>
          <a:p>
            <a:r>
              <a:rPr lang="en-GB" sz="3600" b="1" dirty="0">
                <a:solidFill>
                  <a:srgbClr val="663D8E"/>
                </a:solidFill>
                <a:latin typeface="GillSans Light" panose="020B0402020204020204" pitchFamily="34" charset="0"/>
              </a:rPr>
              <a:t>Numbers of people with </a:t>
            </a:r>
            <a:r>
              <a:rPr lang="en-GB" sz="3600" b="1" dirty="0" smtClean="0">
                <a:solidFill>
                  <a:srgbClr val="663D8E"/>
                </a:solidFill>
                <a:latin typeface="GillSans Light" panose="020B0402020204020204" pitchFamily="34" charset="0"/>
              </a:rPr>
              <a:t>Alzheimer’s </a:t>
            </a:r>
            <a:r>
              <a:rPr lang="en-GB" sz="3600" b="1" dirty="0">
                <a:solidFill>
                  <a:srgbClr val="663D8E"/>
                </a:solidFill>
                <a:latin typeface="GillSans Light" panose="020B0402020204020204" pitchFamily="34" charset="0"/>
              </a:rPr>
              <a:t>will double in next 20 years</a:t>
            </a:r>
          </a:p>
          <a:p>
            <a:endParaRPr lang="en-GB" sz="4000" b="1" dirty="0">
              <a:solidFill>
                <a:srgbClr val="663D8E"/>
              </a:solidFill>
              <a:latin typeface="GillSans Light" panose="020B0402020204020204" pitchFamily="34" charset="0"/>
            </a:endParaRPr>
          </a:p>
          <a:p>
            <a:endParaRPr lang="en-GB" sz="4000" b="1" dirty="0">
              <a:solidFill>
                <a:srgbClr val="663D8E"/>
              </a:solidFill>
              <a:latin typeface="GillSans Light" panose="020B0402020204020204" pitchFamily="34" charset="0"/>
            </a:endParaRPr>
          </a:p>
          <a:p>
            <a:endParaRPr lang="en-GB" sz="4000" b="1" dirty="0">
              <a:solidFill>
                <a:srgbClr val="663D8E"/>
              </a:solidFill>
              <a:latin typeface="GillSans Light" panose="020B0402020204020204" pitchFamily="34" charset="0"/>
            </a:endParaRPr>
          </a:p>
          <a:p>
            <a:endParaRPr lang="en-GB" sz="4000" b="1" dirty="0">
              <a:solidFill>
                <a:srgbClr val="663D8E"/>
              </a:solidFill>
              <a:latin typeface="GillSans Light" panose="020B0402020204020204" pitchFamily="34" charset="0"/>
            </a:endParaRPr>
          </a:p>
        </p:txBody>
      </p:sp>
      <p:pic>
        <p:nvPicPr>
          <p:cNvPr id="6" name="Picture 2" descr="C:\Users\Sue Grogan\Dropbox\Business\Marketing\logos photos images\logos\Updated Sept 17\Final-large-scale-1 (2)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7476" y="5165072"/>
            <a:ext cx="989394" cy="14130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397596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525" y="5871599"/>
            <a:ext cx="2232248" cy="533209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5936" y="5382512"/>
            <a:ext cx="1407486" cy="1407486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95538" y="88148"/>
            <a:ext cx="8136904" cy="60631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sz="4000" b="1" dirty="0">
              <a:solidFill>
                <a:srgbClr val="663D8E"/>
              </a:solidFill>
              <a:latin typeface="GillSans Light" panose="020B0402020204020204" pitchFamily="34" charset="0"/>
            </a:endParaRPr>
          </a:p>
          <a:p>
            <a:r>
              <a:rPr lang="en-GB" sz="4000" dirty="0">
                <a:solidFill>
                  <a:srgbClr val="663D8E"/>
                </a:solidFill>
                <a:latin typeface="GillSans Light" panose="020B0402020204020204" pitchFamily="34" charset="0"/>
              </a:rPr>
              <a:t>2016</a:t>
            </a:r>
          </a:p>
          <a:p>
            <a:r>
              <a:rPr lang="en-GB" sz="4000" dirty="0">
                <a:solidFill>
                  <a:srgbClr val="663D8E"/>
                </a:solidFill>
                <a:latin typeface="GillSans Light" panose="020B0402020204020204" pitchFamily="34" charset="0"/>
              </a:rPr>
              <a:t>63.1% aged 16 – 64</a:t>
            </a:r>
          </a:p>
          <a:p>
            <a:r>
              <a:rPr lang="en-GB" sz="4000" dirty="0">
                <a:solidFill>
                  <a:srgbClr val="663D8E"/>
                </a:solidFill>
                <a:latin typeface="GillSans Light" panose="020B0402020204020204" pitchFamily="34" charset="0"/>
              </a:rPr>
              <a:t>18.0 % aged 65 +</a:t>
            </a:r>
          </a:p>
          <a:p>
            <a:endParaRPr lang="en-GB" sz="4000" b="1" dirty="0">
              <a:solidFill>
                <a:srgbClr val="663D8E"/>
              </a:solidFill>
              <a:latin typeface="GillSans Light" panose="020B0402020204020204" pitchFamily="34" charset="0"/>
            </a:endParaRPr>
          </a:p>
          <a:p>
            <a:r>
              <a:rPr lang="en-GB" sz="4000" b="1" dirty="0">
                <a:solidFill>
                  <a:srgbClr val="663D8E"/>
                </a:solidFill>
                <a:latin typeface="GillSans Light" panose="020B0402020204020204" pitchFamily="34" charset="0"/>
              </a:rPr>
              <a:t>By 2026 </a:t>
            </a:r>
          </a:p>
          <a:p>
            <a:r>
              <a:rPr lang="en-GB" sz="4000" b="1" dirty="0">
                <a:solidFill>
                  <a:srgbClr val="663D8E"/>
                </a:solidFill>
                <a:latin typeface="GillSans Light" panose="020B0402020204020204" pitchFamily="34" charset="0"/>
              </a:rPr>
              <a:t>60.7% aged 16 – 64</a:t>
            </a:r>
          </a:p>
          <a:p>
            <a:r>
              <a:rPr lang="en-GB" sz="4000" b="1" dirty="0">
                <a:solidFill>
                  <a:srgbClr val="663D8E"/>
                </a:solidFill>
                <a:latin typeface="GillSans Light" panose="020B0402020204020204" pitchFamily="34" charset="0"/>
              </a:rPr>
              <a:t>20.5% aged 65+</a:t>
            </a:r>
          </a:p>
          <a:p>
            <a:endParaRPr lang="en-GB" sz="4000" b="1" dirty="0">
              <a:solidFill>
                <a:srgbClr val="663D8E"/>
              </a:solidFill>
              <a:latin typeface="GillSans Light" panose="020B0402020204020204" pitchFamily="34" charset="0"/>
            </a:endParaRPr>
          </a:p>
          <a:p>
            <a:r>
              <a:rPr lang="en-GB" sz="2400" b="1" dirty="0">
                <a:solidFill>
                  <a:srgbClr val="663D8E"/>
                </a:solidFill>
                <a:latin typeface="GillSans Light" panose="020B0402020204020204" pitchFamily="34" charset="0"/>
              </a:rPr>
              <a:t>Source – ONS </a:t>
            </a:r>
          </a:p>
        </p:txBody>
      </p:sp>
      <p:pic>
        <p:nvPicPr>
          <p:cNvPr id="6" name="Picture 2" descr="C:\Users\Sue Grogan\Dropbox\Business\Marketing\logos photos images\logos\Updated Sept 17\Final-large-scale-1 (2)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7476" y="5165072"/>
            <a:ext cx="989394" cy="14130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010279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525" y="5871599"/>
            <a:ext cx="2232248" cy="533209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5936" y="5382512"/>
            <a:ext cx="1407486" cy="1407486"/>
          </a:xfrm>
          <a:prstGeom prst="rect">
            <a:avLst/>
          </a:prstGeom>
        </p:spPr>
      </p:pic>
      <p:pic>
        <p:nvPicPr>
          <p:cNvPr id="5" name="Picture 2" descr="C:\Users\Sue Grogan\Dropbox\Business\Marketing\logos photos images\logos\Updated Sept 17\Final-large-scale-1 (2)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2320" y="5165072"/>
            <a:ext cx="989394" cy="14130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899592" y="332662"/>
            <a:ext cx="6912768" cy="56630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b="1" dirty="0">
                <a:solidFill>
                  <a:srgbClr val="663D8E"/>
                </a:solidFill>
                <a:latin typeface="GillSans Light" panose="020B0402020204020204" pitchFamily="34" charset="0"/>
              </a:rPr>
              <a:t>It’s not just </a:t>
            </a:r>
            <a:r>
              <a:rPr lang="en-GB" sz="2400" b="1" dirty="0" smtClean="0">
                <a:solidFill>
                  <a:srgbClr val="663D8E"/>
                </a:solidFill>
                <a:latin typeface="GillSans Light" panose="020B0402020204020204" pitchFamily="34" charset="0"/>
              </a:rPr>
              <a:t>Alzheimer’s</a:t>
            </a:r>
            <a:endParaRPr lang="en-GB" sz="2400" b="1" dirty="0">
              <a:solidFill>
                <a:srgbClr val="663D8E"/>
              </a:solidFill>
              <a:latin typeface="GillSans Light" panose="020B0402020204020204" pitchFamily="34" charset="0"/>
            </a:endParaRPr>
          </a:p>
          <a:p>
            <a:endParaRPr lang="en-GB" sz="2400" b="1" dirty="0">
              <a:solidFill>
                <a:srgbClr val="663D8E"/>
              </a:solidFill>
              <a:latin typeface="GillSans Light" panose="020B0402020204020204" pitchFamily="34" charset="0"/>
            </a:endParaRPr>
          </a:p>
          <a:p>
            <a:r>
              <a:rPr lang="en-GB" sz="2400" b="1" dirty="0" smtClean="0">
                <a:solidFill>
                  <a:srgbClr val="663D8E"/>
                </a:solidFill>
                <a:latin typeface="GillSans Light" panose="020B0402020204020204" pitchFamily="34" charset="0"/>
              </a:rPr>
              <a:t>Parkinson’s </a:t>
            </a:r>
            <a:r>
              <a:rPr lang="en-GB" sz="2400" b="1" dirty="0">
                <a:solidFill>
                  <a:srgbClr val="663D8E"/>
                </a:solidFill>
                <a:latin typeface="GillSans Light" panose="020B0402020204020204" pitchFamily="34" charset="0"/>
              </a:rPr>
              <a:t>Disease</a:t>
            </a:r>
          </a:p>
          <a:p>
            <a:r>
              <a:rPr lang="en-GB" sz="2400" b="1" dirty="0">
                <a:solidFill>
                  <a:srgbClr val="663D8E"/>
                </a:solidFill>
                <a:latin typeface="GillSans Light" panose="020B0402020204020204" pitchFamily="34" charset="0"/>
              </a:rPr>
              <a:t>Multiple Sclerosis</a:t>
            </a:r>
          </a:p>
          <a:p>
            <a:r>
              <a:rPr lang="en-GB" sz="2400" b="1" dirty="0">
                <a:solidFill>
                  <a:srgbClr val="663D8E"/>
                </a:solidFill>
                <a:latin typeface="GillSans Light" panose="020B0402020204020204" pitchFamily="34" charset="0"/>
              </a:rPr>
              <a:t>Motor Neurone Disease</a:t>
            </a:r>
          </a:p>
          <a:p>
            <a:endParaRPr lang="en-GB" sz="2000" b="1" dirty="0">
              <a:solidFill>
                <a:srgbClr val="663D8E"/>
              </a:solidFill>
              <a:latin typeface="GillSans Light" panose="020B0402020204020204" pitchFamily="34" charset="0"/>
            </a:endParaRPr>
          </a:p>
          <a:p>
            <a:r>
              <a:rPr lang="en-GB" sz="2400" b="1" dirty="0">
                <a:solidFill>
                  <a:srgbClr val="663D8E"/>
                </a:solidFill>
                <a:latin typeface="GillSans Light" panose="020B0402020204020204" pitchFamily="34" charset="0"/>
              </a:rPr>
              <a:t>Cancer</a:t>
            </a:r>
          </a:p>
          <a:p>
            <a:endParaRPr lang="en-GB" sz="2000" b="1" dirty="0">
              <a:solidFill>
                <a:srgbClr val="663D8E"/>
              </a:solidFill>
              <a:latin typeface="GillSans Light" panose="020B0402020204020204" pitchFamily="34" charset="0"/>
            </a:endParaRPr>
          </a:p>
          <a:p>
            <a:r>
              <a:rPr lang="en-GB" sz="2400" b="1" dirty="0">
                <a:solidFill>
                  <a:srgbClr val="663D8E"/>
                </a:solidFill>
                <a:latin typeface="GillSans Light" panose="020B0402020204020204" pitchFamily="34" charset="0"/>
              </a:rPr>
              <a:t>Head Injury</a:t>
            </a:r>
          </a:p>
          <a:p>
            <a:endParaRPr lang="en-GB" sz="2000" b="1" dirty="0">
              <a:solidFill>
                <a:srgbClr val="663D8E"/>
              </a:solidFill>
              <a:latin typeface="GillSans Light" panose="020B0402020204020204" pitchFamily="34" charset="0"/>
            </a:endParaRPr>
          </a:p>
          <a:p>
            <a:r>
              <a:rPr lang="en-GB" sz="2400" b="1" dirty="0">
                <a:solidFill>
                  <a:srgbClr val="663D8E"/>
                </a:solidFill>
                <a:latin typeface="GillSans Light" panose="020B0402020204020204" pitchFamily="34" charset="0"/>
              </a:rPr>
              <a:t>Hereditary Conditions</a:t>
            </a:r>
          </a:p>
          <a:p>
            <a:r>
              <a:rPr lang="en-GB" sz="2400" b="1" dirty="0">
                <a:solidFill>
                  <a:srgbClr val="663D8E"/>
                </a:solidFill>
                <a:latin typeface="GillSans Light" panose="020B0402020204020204" pitchFamily="34" charset="0"/>
              </a:rPr>
              <a:t>Congenital Conditions</a:t>
            </a:r>
          </a:p>
          <a:p>
            <a:endParaRPr lang="en-GB" sz="2000" b="1" dirty="0">
              <a:solidFill>
                <a:srgbClr val="663D8E"/>
              </a:solidFill>
              <a:latin typeface="GillSans Light" panose="020B0402020204020204" pitchFamily="34" charset="0"/>
            </a:endParaRPr>
          </a:p>
          <a:p>
            <a:r>
              <a:rPr lang="en-GB" sz="2400" b="1" dirty="0">
                <a:solidFill>
                  <a:srgbClr val="663D8E"/>
                </a:solidFill>
                <a:latin typeface="GillSans Light" panose="020B0402020204020204" pitchFamily="34" charset="0"/>
              </a:rPr>
              <a:t>Do you know anyone with a Loved One with any of these diagnoses?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572455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747</TotalTime>
  <Words>913</Words>
  <Application>Microsoft Office PowerPoint</Application>
  <PresentationFormat>On-screen Show (4:3)</PresentationFormat>
  <Paragraphs>222</Paragraphs>
  <Slides>25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3</vt:i4>
      </vt:variant>
      <vt:variant>
        <vt:lpstr>Slide Titles</vt:lpstr>
      </vt:variant>
      <vt:variant>
        <vt:i4>25</vt:i4>
      </vt:variant>
    </vt:vector>
  </HeadingPairs>
  <TitlesOfParts>
    <vt:vector size="28" baseType="lpstr">
      <vt:lpstr>Office Theme</vt:lpstr>
      <vt:lpstr>1_Office Theme</vt:lpstr>
      <vt:lpstr>2_Office Theme</vt:lpstr>
      <vt:lpstr>PowerPoint Presentation</vt:lpstr>
      <vt:lpstr>Leicester Business Festival</vt:lpstr>
      <vt:lpstr>Partners &amp; Sponsors</vt:lpstr>
      <vt:lpstr>Welcome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LBF2018 - It's Back! So Get Involved Now!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Sue Grogan</dc:creator>
  <cp:lastModifiedBy>Sue Grogan</cp:lastModifiedBy>
  <cp:revision>81</cp:revision>
  <cp:lastPrinted>2017-10-22T16:05:28Z</cp:lastPrinted>
  <dcterms:created xsi:type="dcterms:W3CDTF">2016-08-09T11:39:46Z</dcterms:created>
  <dcterms:modified xsi:type="dcterms:W3CDTF">2017-10-27T14:07:59Z</dcterms:modified>
</cp:coreProperties>
</file>